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  <p:sldMasterId id="2147483854" r:id="rId2"/>
    <p:sldMasterId id="2147483922" r:id="rId3"/>
    <p:sldMasterId id="2147483905" r:id="rId4"/>
    <p:sldMasterId id="2147483873" r:id="rId5"/>
  </p:sldMasterIdLst>
  <p:notesMasterIdLst>
    <p:notesMasterId r:id="rId34"/>
  </p:notesMasterIdLst>
  <p:handoutMasterIdLst>
    <p:handoutMasterId r:id="rId35"/>
  </p:handoutMasterIdLst>
  <p:sldIdLst>
    <p:sldId id="904" r:id="rId6"/>
    <p:sldId id="905" r:id="rId7"/>
    <p:sldId id="942" r:id="rId8"/>
    <p:sldId id="1043" r:id="rId9"/>
    <p:sldId id="1044" r:id="rId10"/>
    <p:sldId id="1017" r:id="rId11"/>
    <p:sldId id="1015" r:id="rId12"/>
    <p:sldId id="1035" r:id="rId13"/>
    <p:sldId id="1036" r:id="rId14"/>
    <p:sldId id="1037" r:id="rId15"/>
    <p:sldId id="1039" r:id="rId16"/>
    <p:sldId id="1018" r:id="rId17"/>
    <p:sldId id="1050" r:id="rId18"/>
    <p:sldId id="1051" r:id="rId19"/>
    <p:sldId id="1049" r:id="rId20"/>
    <p:sldId id="1045" r:id="rId21"/>
    <p:sldId id="1046" r:id="rId22"/>
    <p:sldId id="1023" r:id="rId23"/>
    <p:sldId id="1047" r:id="rId24"/>
    <p:sldId id="1025" r:id="rId25"/>
    <p:sldId id="1048" r:id="rId26"/>
    <p:sldId id="1027" r:id="rId27"/>
    <p:sldId id="1028" r:id="rId28"/>
    <p:sldId id="1029" r:id="rId29"/>
    <p:sldId id="1033" r:id="rId30"/>
    <p:sldId id="1012" r:id="rId31"/>
    <p:sldId id="1000" r:id="rId32"/>
    <p:sldId id="94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8">
          <p15:clr>
            <a:srgbClr val="A4A3A4"/>
          </p15:clr>
        </p15:guide>
        <p15:guide id="2" orient="horz" pos="2126">
          <p15:clr>
            <a:srgbClr val="A4A3A4"/>
          </p15:clr>
        </p15:guide>
        <p15:guide id="3" orient="horz" pos="2258">
          <p15:clr>
            <a:srgbClr val="A4A3A4"/>
          </p15:clr>
        </p15:guide>
        <p15:guide id="4" pos="5587">
          <p15:clr>
            <a:srgbClr val="A4A3A4"/>
          </p15:clr>
        </p15:guide>
        <p15:guide id="5" pos="181">
          <p15:clr>
            <a:srgbClr val="A4A3A4"/>
          </p15:clr>
        </p15:guide>
        <p15:guide id="6" pos="241">
          <p15:clr>
            <a:srgbClr val="A4A3A4"/>
          </p15:clr>
        </p15:guide>
        <p15:guide id="7" pos="1424">
          <p15:clr>
            <a:srgbClr val="A4A3A4"/>
          </p15:clr>
        </p15:guide>
        <p15:guide id="8" orient="horz" pos="3155">
          <p15:clr>
            <a:srgbClr val="A4A3A4"/>
          </p15:clr>
        </p15:guide>
        <p15:guide id="9" orient="horz" pos="4194">
          <p15:clr>
            <a:srgbClr val="A4A3A4"/>
          </p15:clr>
        </p15:guide>
        <p15:guide id="10" pos="3914">
          <p15:clr>
            <a:srgbClr val="A4A3A4"/>
          </p15:clr>
        </p15:guide>
        <p15:guide id="11" pos="1520">
          <p15:clr>
            <a:srgbClr val="A4A3A4"/>
          </p15:clr>
        </p15:guide>
        <p15:guide id="12" pos="1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6FF"/>
    <a:srgbClr val="2999FF"/>
    <a:srgbClr val="324715"/>
    <a:srgbClr val="80B737"/>
    <a:srgbClr val="8DC63F"/>
    <a:srgbClr val="0D0D0D"/>
    <a:srgbClr val="9EA2A2"/>
    <a:srgbClr val="000000"/>
    <a:srgbClr val="5B6770"/>
    <a:srgbClr val="C8C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36" autoAdjust="0"/>
    <p:restoredTop sz="81593" autoAdjust="0"/>
  </p:normalViewPr>
  <p:slideViewPr>
    <p:cSldViewPr snapToGrid="0" snapToObjects="1">
      <p:cViewPr varScale="1">
        <p:scale>
          <a:sx n="102" d="100"/>
          <a:sy n="102" d="100"/>
        </p:scale>
        <p:origin x="1304" y="184"/>
      </p:cViewPr>
      <p:guideLst>
        <p:guide orient="horz" pos="4208"/>
        <p:guide orient="horz" pos="2126"/>
        <p:guide orient="horz" pos="2258"/>
        <p:guide pos="5587"/>
        <p:guide pos="181"/>
        <p:guide pos="241"/>
        <p:guide pos="1424"/>
        <p:guide orient="horz" pos="3155"/>
        <p:guide orient="horz" pos="4194"/>
        <p:guide pos="3914"/>
        <p:guide pos="1520"/>
        <p:guide pos="186"/>
      </p:guideLst>
    </p:cSldViewPr>
  </p:slideViewPr>
  <p:outlineViewPr>
    <p:cViewPr>
      <p:scale>
        <a:sx n="33" d="100"/>
        <a:sy n="33" d="100"/>
      </p:scale>
      <p:origin x="0" y="-226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4638"/>
    </p:cViewPr>
  </p:sorterViewPr>
  <p:notesViewPr>
    <p:cSldViewPr snapToGrid="0" snapToObjects="1">
      <p:cViewPr varScale="1">
        <p:scale>
          <a:sx n="145" d="100"/>
          <a:sy n="145" d="100"/>
        </p:scale>
        <p:origin x="-389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NetApp Logo"/>
          <p:cNvGrpSpPr>
            <a:grpSpLocks noChangeAspect="1"/>
          </p:cNvGrpSpPr>
          <p:nvPr/>
        </p:nvGrpSpPr>
        <p:grpSpPr bwMode="gray">
          <a:xfrm>
            <a:off x="6176473" y="8839201"/>
            <a:ext cx="511222" cy="136854"/>
            <a:chOff x="1841" y="1625"/>
            <a:chExt cx="3997" cy="1070"/>
          </a:xfrm>
        </p:grpSpPr>
        <p:sp>
          <p:nvSpPr>
            <p:cNvPr id="17" name="AutoShape 4"/>
            <p:cNvSpPr>
              <a:spLocks noChangeAspect="1" noChangeArrowheads="1" noTextEdit="1"/>
            </p:cNvSpPr>
            <p:nvPr userDrawn="1"/>
          </p:nvSpPr>
          <p:spPr bwMode="gray">
            <a:xfrm>
              <a:off x="1841" y="1625"/>
              <a:ext cx="3997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gray">
            <a:xfrm>
              <a:off x="1841" y="1625"/>
              <a:ext cx="1148" cy="957"/>
            </a:xfrm>
            <a:custGeom>
              <a:avLst/>
              <a:gdLst>
                <a:gd name="T0" fmla="*/ 0 w 1148"/>
                <a:gd name="T1" fmla="*/ 0 h 957"/>
                <a:gd name="T2" fmla="*/ 0 w 1148"/>
                <a:gd name="T3" fmla="*/ 957 h 957"/>
                <a:gd name="T4" fmla="*/ 447 w 1148"/>
                <a:gd name="T5" fmla="*/ 957 h 957"/>
                <a:gd name="T6" fmla="*/ 447 w 1148"/>
                <a:gd name="T7" fmla="*/ 383 h 957"/>
                <a:gd name="T8" fmla="*/ 702 w 1148"/>
                <a:gd name="T9" fmla="*/ 383 h 957"/>
                <a:gd name="T10" fmla="*/ 702 w 1148"/>
                <a:gd name="T11" fmla="*/ 957 h 957"/>
                <a:gd name="T12" fmla="*/ 1148 w 1148"/>
                <a:gd name="T13" fmla="*/ 957 h 957"/>
                <a:gd name="T14" fmla="*/ 1148 w 1148"/>
                <a:gd name="T15" fmla="*/ 0 h 957"/>
                <a:gd name="T16" fmla="*/ 0 w 1148"/>
                <a:gd name="T17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8" h="957">
                  <a:moveTo>
                    <a:pt x="0" y="0"/>
                  </a:moveTo>
                  <a:lnTo>
                    <a:pt x="0" y="957"/>
                  </a:lnTo>
                  <a:lnTo>
                    <a:pt x="447" y="957"/>
                  </a:lnTo>
                  <a:lnTo>
                    <a:pt x="447" y="383"/>
                  </a:lnTo>
                  <a:lnTo>
                    <a:pt x="702" y="383"/>
                  </a:lnTo>
                  <a:lnTo>
                    <a:pt x="702" y="957"/>
                  </a:lnTo>
                  <a:lnTo>
                    <a:pt x="1148" y="957"/>
                  </a:lnTo>
                  <a:lnTo>
                    <a:pt x="11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gray">
            <a:xfrm>
              <a:off x="3244" y="2097"/>
              <a:ext cx="428" cy="485"/>
            </a:xfrm>
            <a:custGeom>
              <a:avLst/>
              <a:gdLst>
                <a:gd name="T0" fmla="*/ 322 w 428"/>
                <a:gd name="T1" fmla="*/ 300 h 485"/>
                <a:gd name="T2" fmla="*/ 97 w 428"/>
                <a:gd name="T3" fmla="*/ 0 h 485"/>
                <a:gd name="T4" fmla="*/ 0 w 428"/>
                <a:gd name="T5" fmla="*/ 0 h 485"/>
                <a:gd name="T6" fmla="*/ 0 w 428"/>
                <a:gd name="T7" fmla="*/ 485 h 485"/>
                <a:gd name="T8" fmla="*/ 104 w 428"/>
                <a:gd name="T9" fmla="*/ 485 h 485"/>
                <a:gd name="T10" fmla="*/ 104 w 428"/>
                <a:gd name="T11" fmla="*/ 180 h 485"/>
                <a:gd name="T12" fmla="*/ 338 w 428"/>
                <a:gd name="T13" fmla="*/ 485 h 485"/>
                <a:gd name="T14" fmla="*/ 428 w 428"/>
                <a:gd name="T15" fmla="*/ 485 h 485"/>
                <a:gd name="T16" fmla="*/ 428 w 428"/>
                <a:gd name="T17" fmla="*/ 0 h 485"/>
                <a:gd name="T18" fmla="*/ 322 w 428"/>
                <a:gd name="T19" fmla="*/ 0 h 485"/>
                <a:gd name="T20" fmla="*/ 322 w 428"/>
                <a:gd name="T21" fmla="*/ 30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485">
                  <a:moveTo>
                    <a:pt x="322" y="300"/>
                  </a:moveTo>
                  <a:lnTo>
                    <a:pt x="97" y="0"/>
                  </a:lnTo>
                  <a:lnTo>
                    <a:pt x="0" y="0"/>
                  </a:lnTo>
                  <a:lnTo>
                    <a:pt x="0" y="485"/>
                  </a:lnTo>
                  <a:lnTo>
                    <a:pt x="104" y="485"/>
                  </a:lnTo>
                  <a:lnTo>
                    <a:pt x="104" y="180"/>
                  </a:lnTo>
                  <a:lnTo>
                    <a:pt x="338" y="485"/>
                  </a:lnTo>
                  <a:lnTo>
                    <a:pt x="428" y="485"/>
                  </a:lnTo>
                  <a:lnTo>
                    <a:pt x="428" y="0"/>
                  </a:lnTo>
                  <a:lnTo>
                    <a:pt x="322" y="0"/>
                  </a:lnTo>
                  <a:lnTo>
                    <a:pt x="322" y="3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gray">
            <a:xfrm>
              <a:off x="3721" y="2206"/>
              <a:ext cx="362" cy="385"/>
            </a:xfrm>
            <a:custGeom>
              <a:avLst/>
              <a:gdLst>
                <a:gd name="T0" fmla="*/ 77 w 153"/>
                <a:gd name="T1" fmla="*/ 0 h 163"/>
                <a:gd name="T2" fmla="*/ 0 w 153"/>
                <a:gd name="T3" fmla="*/ 81 h 163"/>
                <a:gd name="T4" fmla="*/ 0 w 153"/>
                <a:gd name="T5" fmla="*/ 82 h 163"/>
                <a:gd name="T6" fmla="*/ 81 w 153"/>
                <a:gd name="T7" fmla="*/ 163 h 163"/>
                <a:gd name="T8" fmla="*/ 145 w 153"/>
                <a:gd name="T9" fmla="*/ 133 h 163"/>
                <a:gd name="T10" fmla="*/ 120 w 153"/>
                <a:gd name="T11" fmla="*/ 111 h 163"/>
                <a:gd name="T12" fmla="*/ 82 w 153"/>
                <a:gd name="T13" fmla="*/ 127 h 163"/>
                <a:gd name="T14" fmla="*/ 44 w 153"/>
                <a:gd name="T15" fmla="*/ 97 h 163"/>
                <a:gd name="T16" fmla="*/ 152 w 153"/>
                <a:gd name="T17" fmla="*/ 97 h 163"/>
                <a:gd name="T18" fmla="*/ 153 w 153"/>
                <a:gd name="T19" fmla="*/ 85 h 163"/>
                <a:gd name="T20" fmla="*/ 77 w 153"/>
                <a:gd name="T21" fmla="*/ 0 h 163"/>
                <a:gd name="T22" fmla="*/ 43 w 153"/>
                <a:gd name="T23" fmla="*/ 69 h 163"/>
                <a:gd name="T24" fmla="*/ 77 w 153"/>
                <a:gd name="T25" fmla="*/ 36 h 163"/>
                <a:gd name="T26" fmla="*/ 110 w 153"/>
                <a:gd name="T27" fmla="*/ 69 h 163"/>
                <a:gd name="T28" fmla="*/ 43 w 153"/>
                <a:gd name="T29" fmla="*/ 6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" h="163">
                  <a:moveTo>
                    <a:pt x="77" y="0"/>
                  </a:moveTo>
                  <a:cubicBezTo>
                    <a:pt x="32" y="0"/>
                    <a:pt x="0" y="37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130"/>
                    <a:pt x="35" y="163"/>
                    <a:pt x="81" y="163"/>
                  </a:cubicBezTo>
                  <a:cubicBezTo>
                    <a:pt x="110" y="163"/>
                    <a:pt x="131" y="152"/>
                    <a:pt x="145" y="133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08" y="122"/>
                    <a:pt x="97" y="127"/>
                    <a:pt x="82" y="127"/>
                  </a:cubicBezTo>
                  <a:cubicBezTo>
                    <a:pt x="62" y="127"/>
                    <a:pt x="48" y="117"/>
                    <a:pt x="44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3" y="93"/>
                    <a:pt x="153" y="88"/>
                    <a:pt x="153" y="85"/>
                  </a:cubicBezTo>
                  <a:cubicBezTo>
                    <a:pt x="153" y="41"/>
                    <a:pt x="129" y="0"/>
                    <a:pt x="77" y="0"/>
                  </a:cubicBezTo>
                  <a:close/>
                  <a:moveTo>
                    <a:pt x="43" y="69"/>
                  </a:moveTo>
                  <a:cubicBezTo>
                    <a:pt x="47" y="49"/>
                    <a:pt x="59" y="36"/>
                    <a:pt x="77" y="36"/>
                  </a:cubicBezTo>
                  <a:cubicBezTo>
                    <a:pt x="96" y="36"/>
                    <a:pt x="107" y="49"/>
                    <a:pt x="110" y="69"/>
                  </a:cubicBezTo>
                  <a:lnTo>
                    <a:pt x="43" y="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gray">
            <a:xfrm>
              <a:off x="4104" y="2121"/>
              <a:ext cx="234" cy="468"/>
            </a:xfrm>
            <a:custGeom>
              <a:avLst/>
              <a:gdLst>
                <a:gd name="T0" fmla="*/ 63 w 99"/>
                <a:gd name="T1" fmla="*/ 0 h 198"/>
                <a:gd name="T2" fmla="*/ 18 w 99"/>
                <a:gd name="T3" fmla="*/ 0 h 198"/>
                <a:gd name="T4" fmla="*/ 18 w 99"/>
                <a:gd name="T5" fmla="*/ 39 h 198"/>
                <a:gd name="T6" fmla="*/ 0 w 99"/>
                <a:gd name="T7" fmla="*/ 39 h 198"/>
                <a:gd name="T8" fmla="*/ 0 w 99"/>
                <a:gd name="T9" fmla="*/ 77 h 198"/>
                <a:gd name="T10" fmla="*/ 18 w 99"/>
                <a:gd name="T11" fmla="*/ 77 h 198"/>
                <a:gd name="T12" fmla="*/ 18 w 99"/>
                <a:gd name="T13" fmla="*/ 151 h 198"/>
                <a:gd name="T14" fmla="*/ 64 w 99"/>
                <a:gd name="T15" fmla="*/ 198 h 198"/>
                <a:gd name="T16" fmla="*/ 99 w 99"/>
                <a:gd name="T17" fmla="*/ 189 h 198"/>
                <a:gd name="T18" fmla="*/ 99 w 99"/>
                <a:gd name="T19" fmla="*/ 153 h 198"/>
                <a:gd name="T20" fmla="*/ 77 w 99"/>
                <a:gd name="T21" fmla="*/ 159 h 198"/>
                <a:gd name="T22" fmla="*/ 63 w 99"/>
                <a:gd name="T23" fmla="*/ 144 h 198"/>
                <a:gd name="T24" fmla="*/ 63 w 99"/>
                <a:gd name="T25" fmla="*/ 77 h 198"/>
                <a:gd name="T26" fmla="*/ 99 w 99"/>
                <a:gd name="T27" fmla="*/ 77 h 198"/>
                <a:gd name="T28" fmla="*/ 99 w 99"/>
                <a:gd name="T29" fmla="*/ 39 h 198"/>
                <a:gd name="T30" fmla="*/ 63 w 99"/>
                <a:gd name="T31" fmla="*/ 39 h 198"/>
                <a:gd name="T32" fmla="*/ 63 w 99"/>
                <a:gd name="T3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198">
                  <a:moveTo>
                    <a:pt x="6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87"/>
                    <a:pt x="37" y="198"/>
                    <a:pt x="64" y="198"/>
                  </a:cubicBezTo>
                  <a:cubicBezTo>
                    <a:pt x="79" y="198"/>
                    <a:pt x="89" y="194"/>
                    <a:pt x="99" y="189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2" y="157"/>
                    <a:pt x="85" y="159"/>
                    <a:pt x="77" y="159"/>
                  </a:cubicBezTo>
                  <a:cubicBezTo>
                    <a:pt x="67" y="159"/>
                    <a:pt x="63" y="154"/>
                    <a:pt x="63" y="144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63" y="39"/>
                    <a:pt x="63" y="39"/>
                    <a:pt x="63" y="3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gray">
            <a:xfrm>
              <a:off x="4886" y="2206"/>
              <a:ext cx="387" cy="487"/>
            </a:xfrm>
            <a:custGeom>
              <a:avLst/>
              <a:gdLst>
                <a:gd name="T0" fmla="*/ 93 w 164"/>
                <a:gd name="T1" fmla="*/ 0 h 206"/>
                <a:gd name="T2" fmla="*/ 44 w 164"/>
                <a:gd name="T3" fmla="*/ 26 h 206"/>
                <a:gd name="T4" fmla="*/ 44 w 164"/>
                <a:gd name="T5" fmla="*/ 3 h 206"/>
                <a:gd name="T6" fmla="*/ 0 w 164"/>
                <a:gd name="T7" fmla="*/ 3 h 206"/>
                <a:gd name="T8" fmla="*/ 0 w 164"/>
                <a:gd name="T9" fmla="*/ 206 h 206"/>
                <a:gd name="T10" fmla="*/ 44 w 164"/>
                <a:gd name="T11" fmla="*/ 206 h 206"/>
                <a:gd name="T12" fmla="*/ 44 w 164"/>
                <a:gd name="T13" fmla="*/ 139 h 206"/>
                <a:gd name="T14" fmla="*/ 93 w 164"/>
                <a:gd name="T15" fmla="*/ 162 h 206"/>
                <a:gd name="T16" fmla="*/ 164 w 164"/>
                <a:gd name="T17" fmla="*/ 81 h 206"/>
                <a:gd name="T18" fmla="*/ 164 w 164"/>
                <a:gd name="T19" fmla="*/ 81 h 206"/>
                <a:gd name="T20" fmla="*/ 93 w 164"/>
                <a:gd name="T21" fmla="*/ 0 h 206"/>
                <a:gd name="T22" fmla="*/ 120 w 164"/>
                <a:gd name="T23" fmla="*/ 81 h 206"/>
                <a:gd name="T24" fmla="*/ 81 w 164"/>
                <a:gd name="T25" fmla="*/ 124 h 206"/>
                <a:gd name="T26" fmla="*/ 44 w 164"/>
                <a:gd name="T27" fmla="*/ 81 h 206"/>
                <a:gd name="T28" fmla="*/ 44 w 164"/>
                <a:gd name="T29" fmla="*/ 81 h 206"/>
                <a:gd name="T30" fmla="*/ 81 w 164"/>
                <a:gd name="T31" fmla="*/ 38 h 206"/>
                <a:gd name="T32" fmla="*/ 120 w 164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06">
                  <a:moveTo>
                    <a:pt x="93" y="0"/>
                  </a:moveTo>
                  <a:cubicBezTo>
                    <a:pt x="70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5" y="151"/>
                    <a:pt x="69" y="162"/>
                    <a:pt x="93" y="162"/>
                  </a:cubicBezTo>
                  <a:cubicBezTo>
                    <a:pt x="130" y="162"/>
                    <a:pt x="164" y="133"/>
                    <a:pt x="164" y="81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29"/>
                    <a:pt x="129" y="0"/>
                    <a:pt x="93" y="0"/>
                  </a:cubicBezTo>
                  <a:close/>
                  <a:moveTo>
                    <a:pt x="120" y="81"/>
                  </a:moveTo>
                  <a:cubicBezTo>
                    <a:pt x="120" y="108"/>
                    <a:pt x="102" y="124"/>
                    <a:pt x="81" y="124"/>
                  </a:cubicBezTo>
                  <a:cubicBezTo>
                    <a:pt x="61" y="124"/>
                    <a:pt x="44" y="107"/>
                    <a:pt x="44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55"/>
                    <a:pt x="61" y="38"/>
                    <a:pt x="81" y="38"/>
                  </a:cubicBezTo>
                  <a:cubicBezTo>
                    <a:pt x="102" y="38"/>
                    <a:pt x="120" y="55"/>
                    <a:pt x="120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gray">
            <a:xfrm>
              <a:off x="5316" y="2206"/>
              <a:ext cx="385" cy="487"/>
            </a:xfrm>
            <a:custGeom>
              <a:avLst/>
              <a:gdLst>
                <a:gd name="T0" fmla="*/ 92 w 163"/>
                <a:gd name="T1" fmla="*/ 0 h 206"/>
                <a:gd name="T2" fmla="*/ 44 w 163"/>
                <a:gd name="T3" fmla="*/ 26 h 206"/>
                <a:gd name="T4" fmla="*/ 44 w 163"/>
                <a:gd name="T5" fmla="*/ 3 h 206"/>
                <a:gd name="T6" fmla="*/ 0 w 163"/>
                <a:gd name="T7" fmla="*/ 3 h 206"/>
                <a:gd name="T8" fmla="*/ 0 w 163"/>
                <a:gd name="T9" fmla="*/ 206 h 206"/>
                <a:gd name="T10" fmla="*/ 44 w 163"/>
                <a:gd name="T11" fmla="*/ 206 h 206"/>
                <a:gd name="T12" fmla="*/ 44 w 163"/>
                <a:gd name="T13" fmla="*/ 139 h 206"/>
                <a:gd name="T14" fmla="*/ 92 w 163"/>
                <a:gd name="T15" fmla="*/ 162 h 206"/>
                <a:gd name="T16" fmla="*/ 163 w 163"/>
                <a:gd name="T17" fmla="*/ 81 h 206"/>
                <a:gd name="T18" fmla="*/ 163 w 163"/>
                <a:gd name="T19" fmla="*/ 81 h 206"/>
                <a:gd name="T20" fmla="*/ 92 w 163"/>
                <a:gd name="T21" fmla="*/ 0 h 206"/>
                <a:gd name="T22" fmla="*/ 119 w 163"/>
                <a:gd name="T23" fmla="*/ 81 h 206"/>
                <a:gd name="T24" fmla="*/ 81 w 163"/>
                <a:gd name="T25" fmla="*/ 124 h 206"/>
                <a:gd name="T26" fmla="*/ 43 w 163"/>
                <a:gd name="T27" fmla="*/ 81 h 206"/>
                <a:gd name="T28" fmla="*/ 43 w 163"/>
                <a:gd name="T29" fmla="*/ 81 h 206"/>
                <a:gd name="T30" fmla="*/ 81 w 163"/>
                <a:gd name="T31" fmla="*/ 38 h 206"/>
                <a:gd name="T32" fmla="*/ 119 w 163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206">
                  <a:moveTo>
                    <a:pt x="92" y="0"/>
                  </a:moveTo>
                  <a:cubicBezTo>
                    <a:pt x="69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4" y="151"/>
                    <a:pt x="69" y="162"/>
                    <a:pt x="92" y="162"/>
                  </a:cubicBezTo>
                  <a:cubicBezTo>
                    <a:pt x="129" y="162"/>
                    <a:pt x="163" y="133"/>
                    <a:pt x="163" y="81"/>
                  </a:cubicBezTo>
                  <a:cubicBezTo>
                    <a:pt x="163" y="81"/>
                    <a:pt x="163" y="81"/>
                    <a:pt x="163" y="81"/>
                  </a:cubicBezTo>
                  <a:cubicBezTo>
                    <a:pt x="163" y="29"/>
                    <a:pt x="129" y="0"/>
                    <a:pt x="92" y="0"/>
                  </a:cubicBezTo>
                  <a:close/>
                  <a:moveTo>
                    <a:pt x="119" y="81"/>
                  </a:moveTo>
                  <a:cubicBezTo>
                    <a:pt x="119" y="108"/>
                    <a:pt x="102" y="124"/>
                    <a:pt x="81" y="124"/>
                  </a:cubicBezTo>
                  <a:cubicBezTo>
                    <a:pt x="60" y="124"/>
                    <a:pt x="43" y="107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55"/>
                    <a:pt x="60" y="38"/>
                    <a:pt x="81" y="38"/>
                  </a:cubicBezTo>
                  <a:cubicBezTo>
                    <a:pt x="102" y="38"/>
                    <a:pt x="119" y="55"/>
                    <a:pt x="119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 userDrawn="1"/>
          </p:nvSpPr>
          <p:spPr bwMode="gray">
            <a:xfrm>
              <a:off x="4364" y="2097"/>
              <a:ext cx="496" cy="485"/>
            </a:xfrm>
            <a:custGeom>
              <a:avLst/>
              <a:gdLst>
                <a:gd name="T0" fmla="*/ 201 w 496"/>
                <a:gd name="T1" fmla="*/ 0 h 485"/>
                <a:gd name="T2" fmla="*/ 0 w 496"/>
                <a:gd name="T3" fmla="*/ 485 h 485"/>
                <a:gd name="T4" fmla="*/ 109 w 496"/>
                <a:gd name="T5" fmla="*/ 485 h 485"/>
                <a:gd name="T6" fmla="*/ 151 w 496"/>
                <a:gd name="T7" fmla="*/ 376 h 485"/>
                <a:gd name="T8" fmla="*/ 343 w 496"/>
                <a:gd name="T9" fmla="*/ 376 h 485"/>
                <a:gd name="T10" fmla="*/ 385 w 496"/>
                <a:gd name="T11" fmla="*/ 485 h 485"/>
                <a:gd name="T12" fmla="*/ 496 w 496"/>
                <a:gd name="T13" fmla="*/ 485 h 485"/>
                <a:gd name="T14" fmla="*/ 295 w 496"/>
                <a:gd name="T15" fmla="*/ 0 h 485"/>
                <a:gd name="T16" fmla="*/ 201 w 496"/>
                <a:gd name="T17" fmla="*/ 0 h 485"/>
                <a:gd name="T18" fmla="*/ 182 w 496"/>
                <a:gd name="T19" fmla="*/ 284 h 485"/>
                <a:gd name="T20" fmla="*/ 246 w 496"/>
                <a:gd name="T21" fmla="*/ 128 h 485"/>
                <a:gd name="T22" fmla="*/ 309 w 496"/>
                <a:gd name="T23" fmla="*/ 284 h 485"/>
                <a:gd name="T24" fmla="*/ 182 w 496"/>
                <a:gd name="T25" fmla="*/ 28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6" h="485">
                  <a:moveTo>
                    <a:pt x="201" y="0"/>
                  </a:moveTo>
                  <a:lnTo>
                    <a:pt x="0" y="485"/>
                  </a:lnTo>
                  <a:lnTo>
                    <a:pt x="109" y="485"/>
                  </a:lnTo>
                  <a:lnTo>
                    <a:pt x="151" y="376"/>
                  </a:lnTo>
                  <a:lnTo>
                    <a:pt x="343" y="376"/>
                  </a:lnTo>
                  <a:lnTo>
                    <a:pt x="385" y="485"/>
                  </a:lnTo>
                  <a:lnTo>
                    <a:pt x="496" y="485"/>
                  </a:lnTo>
                  <a:lnTo>
                    <a:pt x="295" y="0"/>
                  </a:lnTo>
                  <a:lnTo>
                    <a:pt x="201" y="0"/>
                  </a:lnTo>
                  <a:close/>
                  <a:moveTo>
                    <a:pt x="182" y="284"/>
                  </a:moveTo>
                  <a:lnTo>
                    <a:pt x="246" y="128"/>
                  </a:lnTo>
                  <a:lnTo>
                    <a:pt x="309" y="284"/>
                  </a:lnTo>
                  <a:lnTo>
                    <a:pt x="182" y="2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 userDrawn="1"/>
          </p:nvSpPr>
          <p:spPr bwMode="gray">
            <a:xfrm>
              <a:off x="5758" y="2232"/>
              <a:ext cx="52" cy="71"/>
            </a:xfrm>
            <a:custGeom>
              <a:avLst/>
              <a:gdLst>
                <a:gd name="T0" fmla="*/ 19 w 22"/>
                <a:gd name="T1" fmla="*/ 15 h 30"/>
                <a:gd name="T2" fmla="*/ 22 w 22"/>
                <a:gd name="T3" fmla="*/ 9 h 30"/>
                <a:gd name="T4" fmla="*/ 19 w 22"/>
                <a:gd name="T5" fmla="*/ 3 h 30"/>
                <a:gd name="T6" fmla="*/ 11 w 22"/>
                <a:gd name="T7" fmla="*/ 0 h 30"/>
                <a:gd name="T8" fmla="*/ 0 w 22"/>
                <a:gd name="T9" fmla="*/ 0 h 30"/>
                <a:gd name="T10" fmla="*/ 0 w 22"/>
                <a:gd name="T11" fmla="*/ 30 h 30"/>
                <a:gd name="T12" fmla="*/ 4 w 22"/>
                <a:gd name="T13" fmla="*/ 30 h 30"/>
                <a:gd name="T14" fmla="*/ 4 w 22"/>
                <a:gd name="T15" fmla="*/ 17 h 30"/>
                <a:gd name="T16" fmla="*/ 9 w 22"/>
                <a:gd name="T17" fmla="*/ 17 h 30"/>
                <a:gd name="T18" fmla="*/ 17 w 22"/>
                <a:gd name="T19" fmla="*/ 30 h 30"/>
                <a:gd name="T20" fmla="*/ 22 w 22"/>
                <a:gd name="T21" fmla="*/ 30 h 30"/>
                <a:gd name="T22" fmla="*/ 14 w 22"/>
                <a:gd name="T23" fmla="*/ 17 h 30"/>
                <a:gd name="T24" fmla="*/ 19 w 22"/>
                <a:gd name="T25" fmla="*/ 15 h 30"/>
                <a:gd name="T26" fmla="*/ 9 w 22"/>
                <a:gd name="T27" fmla="*/ 14 h 30"/>
                <a:gd name="T28" fmla="*/ 4 w 22"/>
                <a:gd name="T29" fmla="*/ 14 h 30"/>
                <a:gd name="T30" fmla="*/ 4 w 22"/>
                <a:gd name="T31" fmla="*/ 4 h 30"/>
                <a:gd name="T32" fmla="*/ 10 w 22"/>
                <a:gd name="T33" fmla="*/ 4 h 30"/>
                <a:gd name="T34" fmla="*/ 13 w 22"/>
                <a:gd name="T35" fmla="*/ 4 h 30"/>
                <a:gd name="T36" fmla="*/ 15 w 22"/>
                <a:gd name="T37" fmla="*/ 5 h 30"/>
                <a:gd name="T38" fmla="*/ 16 w 22"/>
                <a:gd name="T39" fmla="*/ 6 h 30"/>
                <a:gd name="T40" fmla="*/ 17 w 22"/>
                <a:gd name="T41" fmla="*/ 9 h 30"/>
                <a:gd name="T42" fmla="*/ 16 w 22"/>
                <a:gd name="T43" fmla="*/ 12 h 30"/>
                <a:gd name="T44" fmla="*/ 15 w 22"/>
                <a:gd name="T45" fmla="*/ 13 h 30"/>
                <a:gd name="T46" fmla="*/ 12 w 22"/>
                <a:gd name="T47" fmla="*/ 14 h 30"/>
                <a:gd name="T48" fmla="*/ 9 w 22"/>
                <a:gd name="T4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30">
                  <a:moveTo>
                    <a:pt x="19" y="15"/>
                  </a:moveTo>
                  <a:cubicBezTo>
                    <a:pt x="21" y="14"/>
                    <a:pt x="22" y="12"/>
                    <a:pt x="22" y="9"/>
                  </a:cubicBezTo>
                  <a:cubicBezTo>
                    <a:pt x="22" y="6"/>
                    <a:pt x="21" y="4"/>
                    <a:pt x="19" y="3"/>
                  </a:cubicBezTo>
                  <a:cubicBezTo>
                    <a:pt x="17" y="1"/>
                    <a:pt x="15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7"/>
                    <a:pt x="18" y="16"/>
                    <a:pt x="19" y="15"/>
                  </a:cubicBezTo>
                  <a:close/>
                  <a:moveTo>
                    <a:pt x="9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0"/>
                    <a:pt x="17" y="11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ubicBezTo>
                    <a:pt x="14" y="13"/>
                    <a:pt x="13" y="13"/>
                    <a:pt x="12" y="14"/>
                  </a:cubicBezTo>
                  <a:cubicBezTo>
                    <a:pt x="11" y="14"/>
                    <a:pt x="10" y="14"/>
                    <a:pt x="9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6" name="Freeform 14"/>
            <p:cNvSpPr>
              <a:spLocks noEditPoints="1"/>
            </p:cNvSpPr>
            <p:nvPr userDrawn="1"/>
          </p:nvSpPr>
          <p:spPr bwMode="gray">
            <a:xfrm>
              <a:off x="5720" y="2208"/>
              <a:ext cx="120" cy="121"/>
            </a:xfrm>
            <a:custGeom>
              <a:avLst/>
              <a:gdLst>
                <a:gd name="T0" fmla="*/ 49 w 51"/>
                <a:gd name="T1" fmla="*/ 15 h 51"/>
                <a:gd name="T2" fmla="*/ 44 w 51"/>
                <a:gd name="T3" fmla="*/ 7 h 51"/>
                <a:gd name="T4" fmla="*/ 35 w 51"/>
                <a:gd name="T5" fmla="*/ 2 h 51"/>
                <a:gd name="T6" fmla="*/ 26 w 51"/>
                <a:gd name="T7" fmla="*/ 0 h 51"/>
                <a:gd name="T8" fmla="*/ 16 w 51"/>
                <a:gd name="T9" fmla="*/ 2 h 51"/>
                <a:gd name="T10" fmla="*/ 8 w 51"/>
                <a:gd name="T11" fmla="*/ 7 h 51"/>
                <a:gd name="T12" fmla="*/ 2 w 51"/>
                <a:gd name="T13" fmla="*/ 15 h 51"/>
                <a:gd name="T14" fmla="*/ 0 w 51"/>
                <a:gd name="T15" fmla="*/ 25 h 51"/>
                <a:gd name="T16" fmla="*/ 2 w 51"/>
                <a:gd name="T17" fmla="*/ 35 h 51"/>
                <a:gd name="T18" fmla="*/ 8 w 51"/>
                <a:gd name="T19" fmla="*/ 44 h 51"/>
                <a:gd name="T20" fmla="*/ 16 w 51"/>
                <a:gd name="T21" fmla="*/ 49 h 51"/>
                <a:gd name="T22" fmla="*/ 26 w 51"/>
                <a:gd name="T23" fmla="*/ 51 h 51"/>
                <a:gd name="T24" fmla="*/ 35 w 51"/>
                <a:gd name="T25" fmla="*/ 49 h 51"/>
                <a:gd name="T26" fmla="*/ 44 w 51"/>
                <a:gd name="T27" fmla="*/ 44 h 51"/>
                <a:gd name="T28" fmla="*/ 49 w 51"/>
                <a:gd name="T29" fmla="*/ 35 h 51"/>
                <a:gd name="T30" fmla="*/ 51 w 51"/>
                <a:gd name="T31" fmla="*/ 25 h 51"/>
                <a:gd name="T32" fmla="*/ 49 w 51"/>
                <a:gd name="T33" fmla="*/ 15 h 51"/>
                <a:gd name="T34" fmla="*/ 45 w 51"/>
                <a:gd name="T35" fmla="*/ 34 h 51"/>
                <a:gd name="T36" fmla="*/ 41 w 51"/>
                <a:gd name="T37" fmla="*/ 41 h 51"/>
                <a:gd name="T38" fmla="*/ 34 w 51"/>
                <a:gd name="T39" fmla="*/ 45 h 51"/>
                <a:gd name="T40" fmla="*/ 26 w 51"/>
                <a:gd name="T41" fmla="*/ 47 h 51"/>
                <a:gd name="T42" fmla="*/ 17 w 51"/>
                <a:gd name="T43" fmla="*/ 45 h 51"/>
                <a:gd name="T44" fmla="*/ 11 w 51"/>
                <a:gd name="T45" fmla="*/ 41 h 51"/>
                <a:gd name="T46" fmla="*/ 6 w 51"/>
                <a:gd name="T47" fmla="*/ 34 h 51"/>
                <a:gd name="T48" fmla="*/ 5 w 51"/>
                <a:gd name="T49" fmla="*/ 25 h 51"/>
                <a:gd name="T50" fmla="*/ 6 w 51"/>
                <a:gd name="T51" fmla="*/ 17 h 51"/>
                <a:gd name="T52" fmla="*/ 11 w 51"/>
                <a:gd name="T53" fmla="*/ 10 h 51"/>
                <a:gd name="T54" fmla="*/ 17 w 51"/>
                <a:gd name="T55" fmla="*/ 5 h 51"/>
                <a:gd name="T56" fmla="*/ 26 w 51"/>
                <a:gd name="T57" fmla="*/ 4 h 51"/>
                <a:gd name="T58" fmla="*/ 34 w 51"/>
                <a:gd name="T59" fmla="*/ 5 h 51"/>
                <a:gd name="T60" fmla="*/ 41 w 51"/>
                <a:gd name="T61" fmla="*/ 10 h 51"/>
                <a:gd name="T62" fmla="*/ 45 w 51"/>
                <a:gd name="T63" fmla="*/ 17 h 51"/>
                <a:gd name="T64" fmla="*/ 47 w 51"/>
                <a:gd name="T65" fmla="*/ 25 h 51"/>
                <a:gd name="T66" fmla="*/ 45 w 51"/>
                <a:gd name="T67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" h="51">
                  <a:moveTo>
                    <a:pt x="49" y="15"/>
                  </a:moveTo>
                  <a:cubicBezTo>
                    <a:pt x="48" y="12"/>
                    <a:pt x="46" y="9"/>
                    <a:pt x="44" y="7"/>
                  </a:cubicBezTo>
                  <a:cubicBezTo>
                    <a:pt x="41" y="5"/>
                    <a:pt x="39" y="3"/>
                    <a:pt x="35" y="2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2" y="0"/>
                    <a:pt x="19" y="0"/>
                    <a:pt x="16" y="2"/>
                  </a:cubicBezTo>
                  <a:cubicBezTo>
                    <a:pt x="13" y="3"/>
                    <a:pt x="10" y="5"/>
                    <a:pt x="8" y="7"/>
                  </a:cubicBezTo>
                  <a:cubicBezTo>
                    <a:pt x="5" y="9"/>
                    <a:pt x="3" y="12"/>
                    <a:pt x="2" y="15"/>
                  </a:cubicBezTo>
                  <a:cubicBezTo>
                    <a:pt x="1" y="18"/>
                    <a:pt x="0" y="22"/>
                    <a:pt x="0" y="25"/>
                  </a:cubicBezTo>
                  <a:cubicBezTo>
                    <a:pt x="0" y="29"/>
                    <a:pt x="1" y="32"/>
                    <a:pt x="2" y="35"/>
                  </a:cubicBezTo>
                  <a:cubicBezTo>
                    <a:pt x="3" y="39"/>
                    <a:pt x="5" y="41"/>
                    <a:pt x="8" y="44"/>
                  </a:cubicBezTo>
                  <a:cubicBezTo>
                    <a:pt x="10" y="46"/>
                    <a:pt x="13" y="48"/>
                    <a:pt x="16" y="49"/>
                  </a:cubicBezTo>
                  <a:cubicBezTo>
                    <a:pt x="19" y="50"/>
                    <a:pt x="22" y="51"/>
                    <a:pt x="26" y="51"/>
                  </a:cubicBezTo>
                  <a:cubicBezTo>
                    <a:pt x="29" y="51"/>
                    <a:pt x="32" y="50"/>
                    <a:pt x="35" y="49"/>
                  </a:cubicBezTo>
                  <a:cubicBezTo>
                    <a:pt x="39" y="48"/>
                    <a:pt x="41" y="46"/>
                    <a:pt x="44" y="44"/>
                  </a:cubicBezTo>
                  <a:cubicBezTo>
                    <a:pt x="46" y="41"/>
                    <a:pt x="48" y="39"/>
                    <a:pt x="49" y="35"/>
                  </a:cubicBezTo>
                  <a:cubicBezTo>
                    <a:pt x="51" y="32"/>
                    <a:pt x="51" y="29"/>
                    <a:pt x="51" y="25"/>
                  </a:cubicBezTo>
                  <a:cubicBezTo>
                    <a:pt x="51" y="22"/>
                    <a:pt x="51" y="18"/>
                    <a:pt x="49" y="15"/>
                  </a:cubicBezTo>
                  <a:close/>
                  <a:moveTo>
                    <a:pt x="45" y="34"/>
                  </a:moveTo>
                  <a:cubicBezTo>
                    <a:pt x="44" y="37"/>
                    <a:pt x="42" y="39"/>
                    <a:pt x="41" y="41"/>
                  </a:cubicBezTo>
                  <a:cubicBezTo>
                    <a:pt x="39" y="43"/>
                    <a:pt x="36" y="44"/>
                    <a:pt x="34" y="45"/>
                  </a:cubicBezTo>
                  <a:cubicBezTo>
                    <a:pt x="31" y="47"/>
                    <a:pt x="29" y="47"/>
                    <a:pt x="26" y="47"/>
                  </a:cubicBezTo>
                  <a:cubicBezTo>
                    <a:pt x="23" y="47"/>
                    <a:pt x="20" y="47"/>
                    <a:pt x="17" y="45"/>
                  </a:cubicBezTo>
                  <a:cubicBezTo>
                    <a:pt x="15" y="44"/>
                    <a:pt x="12" y="43"/>
                    <a:pt x="11" y="41"/>
                  </a:cubicBezTo>
                  <a:cubicBezTo>
                    <a:pt x="9" y="39"/>
                    <a:pt x="7" y="37"/>
                    <a:pt x="6" y="34"/>
                  </a:cubicBezTo>
                  <a:cubicBezTo>
                    <a:pt x="5" y="31"/>
                    <a:pt x="5" y="28"/>
                    <a:pt x="5" y="25"/>
                  </a:cubicBezTo>
                  <a:cubicBezTo>
                    <a:pt x="5" y="22"/>
                    <a:pt x="5" y="19"/>
                    <a:pt x="6" y="17"/>
                  </a:cubicBezTo>
                  <a:cubicBezTo>
                    <a:pt x="7" y="14"/>
                    <a:pt x="9" y="12"/>
                    <a:pt x="11" y="10"/>
                  </a:cubicBezTo>
                  <a:cubicBezTo>
                    <a:pt x="12" y="8"/>
                    <a:pt x="15" y="6"/>
                    <a:pt x="17" y="5"/>
                  </a:cubicBezTo>
                  <a:cubicBezTo>
                    <a:pt x="20" y="4"/>
                    <a:pt x="23" y="4"/>
                    <a:pt x="26" y="4"/>
                  </a:cubicBezTo>
                  <a:cubicBezTo>
                    <a:pt x="29" y="4"/>
                    <a:pt x="31" y="4"/>
                    <a:pt x="34" y="5"/>
                  </a:cubicBezTo>
                  <a:cubicBezTo>
                    <a:pt x="36" y="6"/>
                    <a:pt x="39" y="8"/>
                    <a:pt x="41" y="10"/>
                  </a:cubicBezTo>
                  <a:cubicBezTo>
                    <a:pt x="42" y="12"/>
                    <a:pt x="44" y="14"/>
                    <a:pt x="45" y="17"/>
                  </a:cubicBezTo>
                  <a:cubicBezTo>
                    <a:pt x="46" y="19"/>
                    <a:pt x="47" y="22"/>
                    <a:pt x="47" y="25"/>
                  </a:cubicBezTo>
                  <a:cubicBezTo>
                    <a:pt x="47" y="28"/>
                    <a:pt x="46" y="31"/>
                    <a:pt x="45" y="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</p:grpSp>
      <p:sp>
        <p:nvSpPr>
          <p:cNvPr id="27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42249" y="8868333"/>
            <a:ext cx="4906171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2587" y="8852944"/>
            <a:ext cx="26114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1">
                <a:solidFill>
                  <a:schemeClr val="bg2"/>
                </a:solidFill>
              </a:defRPr>
            </a:lvl1pPr>
          </a:lstStyle>
          <a:p>
            <a:fld id="{16AA2537-0790-4789-A16C-397C663A33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279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2587" y="4343400"/>
            <a:ext cx="6092825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22" name="NetApp Logo"/>
          <p:cNvGrpSpPr>
            <a:grpSpLocks noChangeAspect="1"/>
          </p:cNvGrpSpPr>
          <p:nvPr/>
        </p:nvGrpSpPr>
        <p:grpSpPr bwMode="gray">
          <a:xfrm>
            <a:off x="6176473" y="8839201"/>
            <a:ext cx="511222" cy="136854"/>
            <a:chOff x="1841" y="1625"/>
            <a:chExt cx="3997" cy="1070"/>
          </a:xfrm>
        </p:grpSpPr>
        <p:sp>
          <p:nvSpPr>
            <p:cNvPr id="23" name="AutoShape 4"/>
            <p:cNvSpPr>
              <a:spLocks noChangeAspect="1" noChangeArrowheads="1" noTextEdit="1"/>
            </p:cNvSpPr>
            <p:nvPr userDrawn="1"/>
          </p:nvSpPr>
          <p:spPr bwMode="gray">
            <a:xfrm>
              <a:off x="1841" y="1625"/>
              <a:ext cx="3997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gray">
            <a:xfrm>
              <a:off x="1841" y="1625"/>
              <a:ext cx="1148" cy="957"/>
            </a:xfrm>
            <a:custGeom>
              <a:avLst/>
              <a:gdLst>
                <a:gd name="T0" fmla="*/ 0 w 1148"/>
                <a:gd name="T1" fmla="*/ 0 h 957"/>
                <a:gd name="T2" fmla="*/ 0 w 1148"/>
                <a:gd name="T3" fmla="*/ 957 h 957"/>
                <a:gd name="T4" fmla="*/ 447 w 1148"/>
                <a:gd name="T5" fmla="*/ 957 h 957"/>
                <a:gd name="T6" fmla="*/ 447 w 1148"/>
                <a:gd name="T7" fmla="*/ 383 h 957"/>
                <a:gd name="T8" fmla="*/ 702 w 1148"/>
                <a:gd name="T9" fmla="*/ 383 h 957"/>
                <a:gd name="T10" fmla="*/ 702 w 1148"/>
                <a:gd name="T11" fmla="*/ 957 h 957"/>
                <a:gd name="T12" fmla="*/ 1148 w 1148"/>
                <a:gd name="T13" fmla="*/ 957 h 957"/>
                <a:gd name="T14" fmla="*/ 1148 w 1148"/>
                <a:gd name="T15" fmla="*/ 0 h 957"/>
                <a:gd name="T16" fmla="*/ 0 w 1148"/>
                <a:gd name="T17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8" h="957">
                  <a:moveTo>
                    <a:pt x="0" y="0"/>
                  </a:moveTo>
                  <a:lnTo>
                    <a:pt x="0" y="957"/>
                  </a:lnTo>
                  <a:lnTo>
                    <a:pt x="447" y="957"/>
                  </a:lnTo>
                  <a:lnTo>
                    <a:pt x="447" y="383"/>
                  </a:lnTo>
                  <a:lnTo>
                    <a:pt x="702" y="383"/>
                  </a:lnTo>
                  <a:lnTo>
                    <a:pt x="702" y="957"/>
                  </a:lnTo>
                  <a:lnTo>
                    <a:pt x="1148" y="957"/>
                  </a:lnTo>
                  <a:lnTo>
                    <a:pt x="11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5" name="Freeform 7"/>
            <p:cNvSpPr>
              <a:spLocks/>
            </p:cNvSpPr>
            <p:nvPr userDrawn="1"/>
          </p:nvSpPr>
          <p:spPr bwMode="gray">
            <a:xfrm>
              <a:off x="3244" y="2097"/>
              <a:ext cx="428" cy="485"/>
            </a:xfrm>
            <a:custGeom>
              <a:avLst/>
              <a:gdLst>
                <a:gd name="T0" fmla="*/ 322 w 428"/>
                <a:gd name="T1" fmla="*/ 300 h 485"/>
                <a:gd name="T2" fmla="*/ 97 w 428"/>
                <a:gd name="T3" fmla="*/ 0 h 485"/>
                <a:gd name="T4" fmla="*/ 0 w 428"/>
                <a:gd name="T5" fmla="*/ 0 h 485"/>
                <a:gd name="T6" fmla="*/ 0 w 428"/>
                <a:gd name="T7" fmla="*/ 485 h 485"/>
                <a:gd name="T8" fmla="*/ 104 w 428"/>
                <a:gd name="T9" fmla="*/ 485 h 485"/>
                <a:gd name="T10" fmla="*/ 104 w 428"/>
                <a:gd name="T11" fmla="*/ 180 h 485"/>
                <a:gd name="T12" fmla="*/ 338 w 428"/>
                <a:gd name="T13" fmla="*/ 485 h 485"/>
                <a:gd name="T14" fmla="*/ 428 w 428"/>
                <a:gd name="T15" fmla="*/ 485 h 485"/>
                <a:gd name="T16" fmla="*/ 428 w 428"/>
                <a:gd name="T17" fmla="*/ 0 h 485"/>
                <a:gd name="T18" fmla="*/ 322 w 428"/>
                <a:gd name="T19" fmla="*/ 0 h 485"/>
                <a:gd name="T20" fmla="*/ 322 w 428"/>
                <a:gd name="T21" fmla="*/ 30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485">
                  <a:moveTo>
                    <a:pt x="322" y="300"/>
                  </a:moveTo>
                  <a:lnTo>
                    <a:pt x="97" y="0"/>
                  </a:lnTo>
                  <a:lnTo>
                    <a:pt x="0" y="0"/>
                  </a:lnTo>
                  <a:lnTo>
                    <a:pt x="0" y="485"/>
                  </a:lnTo>
                  <a:lnTo>
                    <a:pt x="104" y="485"/>
                  </a:lnTo>
                  <a:lnTo>
                    <a:pt x="104" y="180"/>
                  </a:lnTo>
                  <a:lnTo>
                    <a:pt x="338" y="485"/>
                  </a:lnTo>
                  <a:lnTo>
                    <a:pt x="428" y="485"/>
                  </a:lnTo>
                  <a:lnTo>
                    <a:pt x="428" y="0"/>
                  </a:lnTo>
                  <a:lnTo>
                    <a:pt x="322" y="0"/>
                  </a:lnTo>
                  <a:lnTo>
                    <a:pt x="322" y="3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gray">
            <a:xfrm>
              <a:off x="3721" y="2206"/>
              <a:ext cx="362" cy="385"/>
            </a:xfrm>
            <a:custGeom>
              <a:avLst/>
              <a:gdLst>
                <a:gd name="T0" fmla="*/ 77 w 153"/>
                <a:gd name="T1" fmla="*/ 0 h 163"/>
                <a:gd name="T2" fmla="*/ 0 w 153"/>
                <a:gd name="T3" fmla="*/ 81 h 163"/>
                <a:gd name="T4" fmla="*/ 0 w 153"/>
                <a:gd name="T5" fmla="*/ 82 h 163"/>
                <a:gd name="T6" fmla="*/ 81 w 153"/>
                <a:gd name="T7" fmla="*/ 163 h 163"/>
                <a:gd name="T8" fmla="*/ 145 w 153"/>
                <a:gd name="T9" fmla="*/ 133 h 163"/>
                <a:gd name="T10" fmla="*/ 120 w 153"/>
                <a:gd name="T11" fmla="*/ 111 h 163"/>
                <a:gd name="T12" fmla="*/ 82 w 153"/>
                <a:gd name="T13" fmla="*/ 127 h 163"/>
                <a:gd name="T14" fmla="*/ 44 w 153"/>
                <a:gd name="T15" fmla="*/ 97 h 163"/>
                <a:gd name="T16" fmla="*/ 152 w 153"/>
                <a:gd name="T17" fmla="*/ 97 h 163"/>
                <a:gd name="T18" fmla="*/ 153 w 153"/>
                <a:gd name="T19" fmla="*/ 85 h 163"/>
                <a:gd name="T20" fmla="*/ 77 w 153"/>
                <a:gd name="T21" fmla="*/ 0 h 163"/>
                <a:gd name="T22" fmla="*/ 43 w 153"/>
                <a:gd name="T23" fmla="*/ 69 h 163"/>
                <a:gd name="T24" fmla="*/ 77 w 153"/>
                <a:gd name="T25" fmla="*/ 36 h 163"/>
                <a:gd name="T26" fmla="*/ 110 w 153"/>
                <a:gd name="T27" fmla="*/ 69 h 163"/>
                <a:gd name="T28" fmla="*/ 43 w 153"/>
                <a:gd name="T29" fmla="*/ 6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3" h="163">
                  <a:moveTo>
                    <a:pt x="77" y="0"/>
                  </a:moveTo>
                  <a:cubicBezTo>
                    <a:pt x="32" y="0"/>
                    <a:pt x="0" y="37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130"/>
                    <a:pt x="35" y="163"/>
                    <a:pt x="81" y="163"/>
                  </a:cubicBezTo>
                  <a:cubicBezTo>
                    <a:pt x="110" y="163"/>
                    <a:pt x="131" y="152"/>
                    <a:pt x="145" y="133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08" y="122"/>
                    <a:pt x="97" y="127"/>
                    <a:pt x="82" y="127"/>
                  </a:cubicBezTo>
                  <a:cubicBezTo>
                    <a:pt x="62" y="127"/>
                    <a:pt x="48" y="117"/>
                    <a:pt x="44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3" y="93"/>
                    <a:pt x="153" y="88"/>
                    <a:pt x="153" y="85"/>
                  </a:cubicBezTo>
                  <a:cubicBezTo>
                    <a:pt x="153" y="41"/>
                    <a:pt x="129" y="0"/>
                    <a:pt x="77" y="0"/>
                  </a:cubicBezTo>
                  <a:close/>
                  <a:moveTo>
                    <a:pt x="43" y="69"/>
                  </a:moveTo>
                  <a:cubicBezTo>
                    <a:pt x="47" y="49"/>
                    <a:pt x="59" y="36"/>
                    <a:pt x="77" y="36"/>
                  </a:cubicBezTo>
                  <a:cubicBezTo>
                    <a:pt x="96" y="36"/>
                    <a:pt x="107" y="49"/>
                    <a:pt x="110" y="69"/>
                  </a:cubicBezTo>
                  <a:lnTo>
                    <a:pt x="43" y="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gray">
            <a:xfrm>
              <a:off x="4104" y="2121"/>
              <a:ext cx="234" cy="468"/>
            </a:xfrm>
            <a:custGeom>
              <a:avLst/>
              <a:gdLst>
                <a:gd name="T0" fmla="*/ 63 w 99"/>
                <a:gd name="T1" fmla="*/ 0 h 198"/>
                <a:gd name="T2" fmla="*/ 18 w 99"/>
                <a:gd name="T3" fmla="*/ 0 h 198"/>
                <a:gd name="T4" fmla="*/ 18 w 99"/>
                <a:gd name="T5" fmla="*/ 39 h 198"/>
                <a:gd name="T6" fmla="*/ 0 w 99"/>
                <a:gd name="T7" fmla="*/ 39 h 198"/>
                <a:gd name="T8" fmla="*/ 0 w 99"/>
                <a:gd name="T9" fmla="*/ 77 h 198"/>
                <a:gd name="T10" fmla="*/ 18 w 99"/>
                <a:gd name="T11" fmla="*/ 77 h 198"/>
                <a:gd name="T12" fmla="*/ 18 w 99"/>
                <a:gd name="T13" fmla="*/ 151 h 198"/>
                <a:gd name="T14" fmla="*/ 64 w 99"/>
                <a:gd name="T15" fmla="*/ 198 h 198"/>
                <a:gd name="T16" fmla="*/ 99 w 99"/>
                <a:gd name="T17" fmla="*/ 189 h 198"/>
                <a:gd name="T18" fmla="*/ 99 w 99"/>
                <a:gd name="T19" fmla="*/ 153 h 198"/>
                <a:gd name="T20" fmla="*/ 77 w 99"/>
                <a:gd name="T21" fmla="*/ 159 h 198"/>
                <a:gd name="T22" fmla="*/ 63 w 99"/>
                <a:gd name="T23" fmla="*/ 144 h 198"/>
                <a:gd name="T24" fmla="*/ 63 w 99"/>
                <a:gd name="T25" fmla="*/ 77 h 198"/>
                <a:gd name="T26" fmla="*/ 99 w 99"/>
                <a:gd name="T27" fmla="*/ 77 h 198"/>
                <a:gd name="T28" fmla="*/ 99 w 99"/>
                <a:gd name="T29" fmla="*/ 39 h 198"/>
                <a:gd name="T30" fmla="*/ 63 w 99"/>
                <a:gd name="T31" fmla="*/ 39 h 198"/>
                <a:gd name="T32" fmla="*/ 63 w 99"/>
                <a:gd name="T3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198">
                  <a:moveTo>
                    <a:pt x="6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87"/>
                    <a:pt x="37" y="198"/>
                    <a:pt x="64" y="198"/>
                  </a:cubicBezTo>
                  <a:cubicBezTo>
                    <a:pt x="79" y="198"/>
                    <a:pt x="89" y="194"/>
                    <a:pt x="99" y="189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2" y="157"/>
                    <a:pt x="85" y="159"/>
                    <a:pt x="77" y="159"/>
                  </a:cubicBezTo>
                  <a:cubicBezTo>
                    <a:pt x="67" y="159"/>
                    <a:pt x="63" y="154"/>
                    <a:pt x="63" y="144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99" y="77"/>
                    <a:pt x="99" y="77"/>
                    <a:pt x="99" y="7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63" y="39"/>
                    <a:pt x="63" y="39"/>
                    <a:pt x="63" y="3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8" name="Freeform 10"/>
            <p:cNvSpPr>
              <a:spLocks noEditPoints="1"/>
            </p:cNvSpPr>
            <p:nvPr userDrawn="1"/>
          </p:nvSpPr>
          <p:spPr bwMode="gray">
            <a:xfrm>
              <a:off x="4886" y="2206"/>
              <a:ext cx="387" cy="487"/>
            </a:xfrm>
            <a:custGeom>
              <a:avLst/>
              <a:gdLst>
                <a:gd name="T0" fmla="*/ 93 w 164"/>
                <a:gd name="T1" fmla="*/ 0 h 206"/>
                <a:gd name="T2" fmla="*/ 44 w 164"/>
                <a:gd name="T3" fmla="*/ 26 h 206"/>
                <a:gd name="T4" fmla="*/ 44 w 164"/>
                <a:gd name="T5" fmla="*/ 3 h 206"/>
                <a:gd name="T6" fmla="*/ 0 w 164"/>
                <a:gd name="T7" fmla="*/ 3 h 206"/>
                <a:gd name="T8" fmla="*/ 0 w 164"/>
                <a:gd name="T9" fmla="*/ 206 h 206"/>
                <a:gd name="T10" fmla="*/ 44 w 164"/>
                <a:gd name="T11" fmla="*/ 206 h 206"/>
                <a:gd name="T12" fmla="*/ 44 w 164"/>
                <a:gd name="T13" fmla="*/ 139 h 206"/>
                <a:gd name="T14" fmla="*/ 93 w 164"/>
                <a:gd name="T15" fmla="*/ 162 h 206"/>
                <a:gd name="T16" fmla="*/ 164 w 164"/>
                <a:gd name="T17" fmla="*/ 81 h 206"/>
                <a:gd name="T18" fmla="*/ 164 w 164"/>
                <a:gd name="T19" fmla="*/ 81 h 206"/>
                <a:gd name="T20" fmla="*/ 93 w 164"/>
                <a:gd name="T21" fmla="*/ 0 h 206"/>
                <a:gd name="T22" fmla="*/ 120 w 164"/>
                <a:gd name="T23" fmla="*/ 81 h 206"/>
                <a:gd name="T24" fmla="*/ 81 w 164"/>
                <a:gd name="T25" fmla="*/ 124 h 206"/>
                <a:gd name="T26" fmla="*/ 44 w 164"/>
                <a:gd name="T27" fmla="*/ 81 h 206"/>
                <a:gd name="T28" fmla="*/ 44 w 164"/>
                <a:gd name="T29" fmla="*/ 81 h 206"/>
                <a:gd name="T30" fmla="*/ 81 w 164"/>
                <a:gd name="T31" fmla="*/ 38 h 206"/>
                <a:gd name="T32" fmla="*/ 120 w 164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206">
                  <a:moveTo>
                    <a:pt x="93" y="0"/>
                  </a:moveTo>
                  <a:cubicBezTo>
                    <a:pt x="70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5" y="151"/>
                    <a:pt x="69" y="162"/>
                    <a:pt x="93" y="162"/>
                  </a:cubicBezTo>
                  <a:cubicBezTo>
                    <a:pt x="130" y="162"/>
                    <a:pt x="164" y="133"/>
                    <a:pt x="164" y="81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29"/>
                    <a:pt x="129" y="0"/>
                    <a:pt x="93" y="0"/>
                  </a:cubicBezTo>
                  <a:close/>
                  <a:moveTo>
                    <a:pt x="120" y="81"/>
                  </a:moveTo>
                  <a:cubicBezTo>
                    <a:pt x="120" y="108"/>
                    <a:pt x="102" y="124"/>
                    <a:pt x="81" y="124"/>
                  </a:cubicBezTo>
                  <a:cubicBezTo>
                    <a:pt x="61" y="124"/>
                    <a:pt x="44" y="107"/>
                    <a:pt x="44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55"/>
                    <a:pt x="61" y="38"/>
                    <a:pt x="81" y="38"/>
                  </a:cubicBezTo>
                  <a:cubicBezTo>
                    <a:pt x="102" y="38"/>
                    <a:pt x="120" y="55"/>
                    <a:pt x="120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gray">
            <a:xfrm>
              <a:off x="5316" y="2206"/>
              <a:ext cx="385" cy="487"/>
            </a:xfrm>
            <a:custGeom>
              <a:avLst/>
              <a:gdLst>
                <a:gd name="T0" fmla="*/ 92 w 163"/>
                <a:gd name="T1" fmla="*/ 0 h 206"/>
                <a:gd name="T2" fmla="*/ 44 w 163"/>
                <a:gd name="T3" fmla="*/ 26 h 206"/>
                <a:gd name="T4" fmla="*/ 44 w 163"/>
                <a:gd name="T5" fmla="*/ 3 h 206"/>
                <a:gd name="T6" fmla="*/ 0 w 163"/>
                <a:gd name="T7" fmla="*/ 3 h 206"/>
                <a:gd name="T8" fmla="*/ 0 w 163"/>
                <a:gd name="T9" fmla="*/ 206 h 206"/>
                <a:gd name="T10" fmla="*/ 44 w 163"/>
                <a:gd name="T11" fmla="*/ 206 h 206"/>
                <a:gd name="T12" fmla="*/ 44 w 163"/>
                <a:gd name="T13" fmla="*/ 139 h 206"/>
                <a:gd name="T14" fmla="*/ 92 w 163"/>
                <a:gd name="T15" fmla="*/ 162 h 206"/>
                <a:gd name="T16" fmla="*/ 163 w 163"/>
                <a:gd name="T17" fmla="*/ 81 h 206"/>
                <a:gd name="T18" fmla="*/ 163 w 163"/>
                <a:gd name="T19" fmla="*/ 81 h 206"/>
                <a:gd name="T20" fmla="*/ 92 w 163"/>
                <a:gd name="T21" fmla="*/ 0 h 206"/>
                <a:gd name="T22" fmla="*/ 119 w 163"/>
                <a:gd name="T23" fmla="*/ 81 h 206"/>
                <a:gd name="T24" fmla="*/ 81 w 163"/>
                <a:gd name="T25" fmla="*/ 124 h 206"/>
                <a:gd name="T26" fmla="*/ 43 w 163"/>
                <a:gd name="T27" fmla="*/ 81 h 206"/>
                <a:gd name="T28" fmla="*/ 43 w 163"/>
                <a:gd name="T29" fmla="*/ 81 h 206"/>
                <a:gd name="T30" fmla="*/ 81 w 163"/>
                <a:gd name="T31" fmla="*/ 38 h 206"/>
                <a:gd name="T32" fmla="*/ 119 w 163"/>
                <a:gd name="T33" fmla="*/ 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3" h="206">
                  <a:moveTo>
                    <a:pt x="92" y="0"/>
                  </a:moveTo>
                  <a:cubicBezTo>
                    <a:pt x="69" y="0"/>
                    <a:pt x="55" y="11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54" y="151"/>
                    <a:pt x="69" y="162"/>
                    <a:pt x="92" y="162"/>
                  </a:cubicBezTo>
                  <a:cubicBezTo>
                    <a:pt x="129" y="162"/>
                    <a:pt x="163" y="133"/>
                    <a:pt x="163" y="81"/>
                  </a:cubicBezTo>
                  <a:cubicBezTo>
                    <a:pt x="163" y="81"/>
                    <a:pt x="163" y="81"/>
                    <a:pt x="163" y="81"/>
                  </a:cubicBezTo>
                  <a:cubicBezTo>
                    <a:pt x="163" y="29"/>
                    <a:pt x="129" y="0"/>
                    <a:pt x="92" y="0"/>
                  </a:cubicBezTo>
                  <a:close/>
                  <a:moveTo>
                    <a:pt x="119" y="81"/>
                  </a:moveTo>
                  <a:cubicBezTo>
                    <a:pt x="119" y="108"/>
                    <a:pt x="102" y="124"/>
                    <a:pt x="81" y="124"/>
                  </a:cubicBezTo>
                  <a:cubicBezTo>
                    <a:pt x="60" y="124"/>
                    <a:pt x="43" y="107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55"/>
                    <a:pt x="60" y="38"/>
                    <a:pt x="81" y="38"/>
                  </a:cubicBezTo>
                  <a:cubicBezTo>
                    <a:pt x="102" y="38"/>
                    <a:pt x="119" y="55"/>
                    <a:pt x="119" y="8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gray">
            <a:xfrm>
              <a:off x="4364" y="2097"/>
              <a:ext cx="496" cy="485"/>
            </a:xfrm>
            <a:custGeom>
              <a:avLst/>
              <a:gdLst>
                <a:gd name="T0" fmla="*/ 201 w 496"/>
                <a:gd name="T1" fmla="*/ 0 h 485"/>
                <a:gd name="T2" fmla="*/ 0 w 496"/>
                <a:gd name="T3" fmla="*/ 485 h 485"/>
                <a:gd name="T4" fmla="*/ 109 w 496"/>
                <a:gd name="T5" fmla="*/ 485 h 485"/>
                <a:gd name="T6" fmla="*/ 151 w 496"/>
                <a:gd name="T7" fmla="*/ 376 h 485"/>
                <a:gd name="T8" fmla="*/ 343 w 496"/>
                <a:gd name="T9" fmla="*/ 376 h 485"/>
                <a:gd name="T10" fmla="*/ 385 w 496"/>
                <a:gd name="T11" fmla="*/ 485 h 485"/>
                <a:gd name="T12" fmla="*/ 496 w 496"/>
                <a:gd name="T13" fmla="*/ 485 h 485"/>
                <a:gd name="T14" fmla="*/ 295 w 496"/>
                <a:gd name="T15" fmla="*/ 0 h 485"/>
                <a:gd name="T16" fmla="*/ 201 w 496"/>
                <a:gd name="T17" fmla="*/ 0 h 485"/>
                <a:gd name="T18" fmla="*/ 182 w 496"/>
                <a:gd name="T19" fmla="*/ 284 h 485"/>
                <a:gd name="T20" fmla="*/ 246 w 496"/>
                <a:gd name="T21" fmla="*/ 128 h 485"/>
                <a:gd name="T22" fmla="*/ 309 w 496"/>
                <a:gd name="T23" fmla="*/ 284 h 485"/>
                <a:gd name="T24" fmla="*/ 182 w 496"/>
                <a:gd name="T25" fmla="*/ 28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6" h="485">
                  <a:moveTo>
                    <a:pt x="201" y="0"/>
                  </a:moveTo>
                  <a:lnTo>
                    <a:pt x="0" y="485"/>
                  </a:lnTo>
                  <a:lnTo>
                    <a:pt x="109" y="485"/>
                  </a:lnTo>
                  <a:lnTo>
                    <a:pt x="151" y="376"/>
                  </a:lnTo>
                  <a:lnTo>
                    <a:pt x="343" y="376"/>
                  </a:lnTo>
                  <a:lnTo>
                    <a:pt x="385" y="485"/>
                  </a:lnTo>
                  <a:lnTo>
                    <a:pt x="496" y="485"/>
                  </a:lnTo>
                  <a:lnTo>
                    <a:pt x="295" y="0"/>
                  </a:lnTo>
                  <a:lnTo>
                    <a:pt x="201" y="0"/>
                  </a:lnTo>
                  <a:close/>
                  <a:moveTo>
                    <a:pt x="182" y="284"/>
                  </a:moveTo>
                  <a:lnTo>
                    <a:pt x="246" y="128"/>
                  </a:lnTo>
                  <a:lnTo>
                    <a:pt x="309" y="284"/>
                  </a:lnTo>
                  <a:lnTo>
                    <a:pt x="182" y="28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gray">
            <a:xfrm>
              <a:off x="5758" y="2232"/>
              <a:ext cx="52" cy="71"/>
            </a:xfrm>
            <a:custGeom>
              <a:avLst/>
              <a:gdLst>
                <a:gd name="T0" fmla="*/ 19 w 22"/>
                <a:gd name="T1" fmla="*/ 15 h 30"/>
                <a:gd name="T2" fmla="*/ 22 w 22"/>
                <a:gd name="T3" fmla="*/ 9 h 30"/>
                <a:gd name="T4" fmla="*/ 19 w 22"/>
                <a:gd name="T5" fmla="*/ 3 h 30"/>
                <a:gd name="T6" fmla="*/ 11 w 22"/>
                <a:gd name="T7" fmla="*/ 0 h 30"/>
                <a:gd name="T8" fmla="*/ 0 w 22"/>
                <a:gd name="T9" fmla="*/ 0 h 30"/>
                <a:gd name="T10" fmla="*/ 0 w 22"/>
                <a:gd name="T11" fmla="*/ 30 h 30"/>
                <a:gd name="T12" fmla="*/ 4 w 22"/>
                <a:gd name="T13" fmla="*/ 30 h 30"/>
                <a:gd name="T14" fmla="*/ 4 w 22"/>
                <a:gd name="T15" fmla="*/ 17 h 30"/>
                <a:gd name="T16" fmla="*/ 9 w 22"/>
                <a:gd name="T17" fmla="*/ 17 h 30"/>
                <a:gd name="T18" fmla="*/ 17 w 22"/>
                <a:gd name="T19" fmla="*/ 30 h 30"/>
                <a:gd name="T20" fmla="*/ 22 w 22"/>
                <a:gd name="T21" fmla="*/ 30 h 30"/>
                <a:gd name="T22" fmla="*/ 14 w 22"/>
                <a:gd name="T23" fmla="*/ 17 h 30"/>
                <a:gd name="T24" fmla="*/ 19 w 22"/>
                <a:gd name="T25" fmla="*/ 15 h 30"/>
                <a:gd name="T26" fmla="*/ 9 w 22"/>
                <a:gd name="T27" fmla="*/ 14 h 30"/>
                <a:gd name="T28" fmla="*/ 4 w 22"/>
                <a:gd name="T29" fmla="*/ 14 h 30"/>
                <a:gd name="T30" fmla="*/ 4 w 22"/>
                <a:gd name="T31" fmla="*/ 4 h 30"/>
                <a:gd name="T32" fmla="*/ 10 w 22"/>
                <a:gd name="T33" fmla="*/ 4 h 30"/>
                <a:gd name="T34" fmla="*/ 13 w 22"/>
                <a:gd name="T35" fmla="*/ 4 h 30"/>
                <a:gd name="T36" fmla="*/ 15 w 22"/>
                <a:gd name="T37" fmla="*/ 5 h 30"/>
                <a:gd name="T38" fmla="*/ 16 w 22"/>
                <a:gd name="T39" fmla="*/ 6 h 30"/>
                <a:gd name="T40" fmla="*/ 17 w 22"/>
                <a:gd name="T41" fmla="*/ 9 h 30"/>
                <a:gd name="T42" fmla="*/ 16 w 22"/>
                <a:gd name="T43" fmla="*/ 12 h 30"/>
                <a:gd name="T44" fmla="*/ 15 w 22"/>
                <a:gd name="T45" fmla="*/ 13 h 30"/>
                <a:gd name="T46" fmla="*/ 12 w 22"/>
                <a:gd name="T47" fmla="*/ 14 h 30"/>
                <a:gd name="T48" fmla="*/ 9 w 22"/>
                <a:gd name="T4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30">
                  <a:moveTo>
                    <a:pt x="19" y="15"/>
                  </a:moveTo>
                  <a:cubicBezTo>
                    <a:pt x="21" y="14"/>
                    <a:pt x="22" y="12"/>
                    <a:pt x="22" y="9"/>
                  </a:cubicBezTo>
                  <a:cubicBezTo>
                    <a:pt x="22" y="6"/>
                    <a:pt x="21" y="4"/>
                    <a:pt x="19" y="3"/>
                  </a:cubicBezTo>
                  <a:cubicBezTo>
                    <a:pt x="17" y="1"/>
                    <a:pt x="15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7"/>
                    <a:pt x="18" y="16"/>
                    <a:pt x="19" y="15"/>
                  </a:cubicBezTo>
                  <a:close/>
                  <a:moveTo>
                    <a:pt x="9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4"/>
                    <a:pt x="13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7" y="7"/>
                    <a:pt x="17" y="8"/>
                    <a:pt x="17" y="9"/>
                  </a:cubicBezTo>
                  <a:cubicBezTo>
                    <a:pt x="17" y="10"/>
                    <a:pt x="17" y="11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ubicBezTo>
                    <a:pt x="14" y="13"/>
                    <a:pt x="13" y="13"/>
                    <a:pt x="12" y="14"/>
                  </a:cubicBezTo>
                  <a:cubicBezTo>
                    <a:pt x="11" y="14"/>
                    <a:pt x="10" y="14"/>
                    <a:pt x="9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gray">
            <a:xfrm>
              <a:off x="5720" y="2208"/>
              <a:ext cx="120" cy="121"/>
            </a:xfrm>
            <a:custGeom>
              <a:avLst/>
              <a:gdLst>
                <a:gd name="T0" fmla="*/ 49 w 51"/>
                <a:gd name="T1" fmla="*/ 15 h 51"/>
                <a:gd name="T2" fmla="*/ 44 w 51"/>
                <a:gd name="T3" fmla="*/ 7 h 51"/>
                <a:gd name="T4" fmla="*/ 35 w 51"/>
                <a:gd name="T5" fmla="*/ 2 h 51"/>
                <a:gd name="T6" fmla="*/ 26 w 51"/>
                <a:gd name="T7" fmla="*/ 0 h 51"/>
                <a:gd name="T8" fmla="*/ 16 w 51"/>
                <a:gd name="T9" fmla="*/ 2 h 51"/>
                <a:gd name="T10" fmla="*/ 8 w 51"/>
                <a:gd name="T11" fmla="*/ 7 h 51"/>
                <a:gd name="T12" fmla="*/ 2 w 51"/>
                <a:gd name="T13" fmla="*/ 15 h 51"/>
                <a:gd name="T14" fmla="*/ 0 w 51"/>
                <a:gd name="T15" fmla="*/ 25 h 51"/>
                <a:gd name="T16" fmla="*/ 2 w 51"/>
                <a:gd name="T17" fmla="*/ 35 h 51"/>
                <a:gd name="T18" fmla="*/ 8 w 51"/>
                <a:gd name="T19" fmla="*/ 44 h 51"/>
                <a:gd name="T20" fmla="*/ 16 w 51"/>
                <a:gd name="T21" fmla="*/ 49 h 51"/>
                <a:gd name="T22" fmla="*/ 26 w 51"/>
                <a:gd name="T23" fmla="*/ 51 h 51"/>
                <a:gd name="T24" fmla="*/ 35 w 51"/>
                <a:gd name="T25" fmla="*/ 49 h 51"/>
                <a:gd name="T26" fmla="*/ 44 w 51"/>
                <a:gd name="T27" fmla="*/ 44 h 51"/>
                <a:gd name="T28" fmla="*/ 49 w 51"/>
                <a:gd name="T29" fmla="*/ 35 h 51"/>
                <a:gd name="T30" fmla="*/ 51 w 51"/>
                <a:gd name="T31" fmla="*/ 25 h 51"/>
                <a:gd name="T32" fmla="*/ 49 w 51"/>
                <a:gd name="T33" fmla="*/ 15 h 51"/>
                <a:gd name="T34" fmla="*/ 45 w 51"/>
                <a:gd name="T35" fmla="*/ 34 h 51"/>
                <a:gd name="T36" fmla="*/ 41 w 51"/>
                <a:gd name="T37" fmla="*/ 41 h 51"/>
                <a:gd name="T38" fmla="*/ 34 w 51"/>
                <a:gd name="T39" fmla="*/ 45 h 51"/>
                <a:gd name="T40" fmla="*/ 26 w 51"/>
                <a:gd name="T41" fmla="*/ 47 h 51"/>
                <a:gd name="T42" fmla="*/ 17 w 51"/>
                <a:gd name="T43" fmla="*/ 45 h 51"/>
                <a:gd name="T44" fmla="*/ 11 w 51"/>
                <a:gd name="T45" fmla="*/ 41 h 51"/>
                <a:gd name="T46" fmla="*/ 6 w 51"/>
                <a:gd name="T47" fmla="*/ 34 h 51"/>
                <a:gd name="T48" fmla="*/ 5 w 51"/>
                <a:gd name="T49" fmla="*/ 25 h 51"/>
                <a:gd name="T50" fmla="*/ 6 w 51"/>
                <a:gd name="T51" fmla="*/ 17 h 51"/>
                <a:gd name="T52" fmla="*/ 11 w 51"/>
                <a:gd name="T53" fmla="*/ 10 h 51"/>
                <a:gd name="T54" fmla="*/ 17 w 51"/>
                <a:gd name="T55" fmla="*/ 5 h 51"/>
                <a:gd name="T56" fmla="*/ 26 w 51"/>
                <a:gd name="T57" fmla="*/ 4 h 51"/>
                <a:gd name="T58" fmla="*/ 34 w 51"/>
                <a:gd name="T59" fmla="*/ 5 h 51"/>
                <a:gd name="T60" fmla="*/ 41 w 51"/>
                <a:gd name="T61" fmla="*/ 10 h 51"/>
                <a:gd name="T62" fmla="*/ 45 w 51"/>
                <a:gd name="T63" fmla="*/ 17 h 51"/>
                <a:gd name="T64" fmla="*/ 47 w 51"/>
                <a:gd name="T65" fmla="*/ 25 h 51"/>
                <a:gd name="T66" fmla="*/ 45 w 51"/>
                <a:gd name="T67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" h="51">
                  <a:moveTo>
                    <a:pt x="49" y="15"/>
                  </a:moveTo>
                  <a:cubicBezTo>
                    <a:pt x="48" y="12"/>
                    <a:pt x="46" y="9"/>
                    <a:pt x="44" y="7"/>
                  </a:cubicBezTo>
                  <a:cubicBezTo>
                    <a:pt x="41" y="5"/>
                    <a:pt x="39" y="3"/>
                    <a:pt x="35" y="2"/>
                  </a:cubicBezTo>
                  <a:cubicBezTo>
                    <a:pt x="32" y="0"/>
                    <a:pt x="29" y="0"/>
                    <a:pt x="26" y="0"/>
                  </a:cubicBezTo>
                  <a:cubicBezTo>
                    <a:pt x="22" y="0"/>
                    <a:pt x="19" y="0"/>
                    <a:pt x="16" y="2"/>
                  </a:cubicBezTo>
                  <a:cubicBezTo>
                    <a:pt x="13" y="3"/>
                    <a:pt x="10" y="5"/>
                    <a:pt x="8" y="7"/>
                  </a:cubicBezTo>
                  <a:cubicBezTo>
                    <a:pt x="5" y="9"/>
                    <a:pt x="3" y="12"/>
                    <a:pt x="2" y="15"/>
                  </a:cubicBezTo>
                  <a:cubicBezTo>
                    <a:pt x="1" y="18"/>
                    <a:pt x="0" y="22"/>
                    <a:pt x="0" y="25"/>
                  </a:cubicBezTo>
                  <a:cubicBezTo>
                    <a:pt x="0" y="29"/>
                    <a:pt x="1" y="32"/>
                    <a:pt x="2" y="35"/>
                  </a:cubicBezTo>
                  <a:cubicBezTo>
                    <a:pt x="3" y="39"/>
                    <a:pt x="5" y="41"/>
                    <a:pt x="8" y="44"/>
                  </a:cubicBezTo>
                  <a:cubicBezTo>
                    <a:pt x="10" y="46"/>
                    <a:pt x="13" y="48"/>
                    <a:pt x="16" y="49"/>
                  </a:cubicBezTo>
                  <a:cubicBezTo>
                    <a:pt x="19" y="50"/>
                    <a:pt x="22" y="51"/>
                    <a:pt x="26" y="51"/>
                  </a:cubicBezTo>
                  <a:cubicBezTo>
                    <a:pt x="29" y="51"/>
                    <a:pt x="32" y="50"/>
                    <a:pt x="35" y="49"/>
                  </a:cubicBezTo>
                  <a:cubicBezTo>
                    <a:pt x="39" y="48"/>
                    <a:pt x="41" y="46"/>
                    <a:pt x="44" y="44"/>
                  </a:cubicBezTo>
                  <a:cubicBezTo>
                    <a:pt x="46" y="41"/>
                    <a:pt x="48" y="39"/>
                    <a:pt x="49" y="35"/>
                  </a:cubicBezTo>
                  <a:cubicBezTo>
                    <a:pt x="51" y="32"/>
                    <a:pt x="51" y="29"/>
                    <a:pt x="51" y="25"/>
                  </a:cubicBezTo>
                  <a:cubicBezTo>
                    <a:pt x="51" y="22"/>
                    <a:pt x="51" y="18"/>
                    <a:pt x="49" y="15"/>
                  </a:cubicBezTo>
                  <a:close/>
                  <a:moveTo>
                    <a:pt x="45" y="34"/>
                  </a:moveTo>
                  <a:cubicBezTo>
                    <a:pt x="44" y="37"/>
                    <a:pt x="42" y="39"/>
                    <a:pt x="41" y="41"/>
                  </a:cubicBezTo>
                  <a:cubicBezTo>
                    <a:pt x="39" y="43"/>
                    <a:pt x="36" y="44"/>
                    <a:pt x="34" y="45"/>
                  </a:cubicBezTo>
                  <a:cubicBezTo>
                    <a:pt x="31" y="47"/>
                    <a:pt x="29" y="47"/>
                    <a:pt x="26" y="47"/>
                  </a:cubicBezTo>
                  <a:cubicBezTo>
                    <a:pt x="23" y="47"/>
                    <a:pt x="20" y="47"/>
                    <a:pt x="17" y="45"/>
                  </a:cubicBezTo>
                  <a:cubicBezTo>
                    <a:pt x="15" y="44"/>
                    <a:pt x="12" y="43"/>
                    <a:pt x="11" y="41"/>
                  </a:cubicBezTo>
                  <a:cubicBezTo>
                    <a:pt x="9" y="39"/>
                    <a:pt x="7" y="37"/>
                    <a:pt x="6" y="34"/>
                  </a:cubicBezTo>
                  <a:cubicBezTo>
                    <a:pt x="5" y="31"/>
                    <a:pt x="5" y="28"/>
                    <a:pt x="5" y="25"/>
                  </a:cubicBezTo>
                  <a:cubicBezTo>
                    <a:pt x="5" y="22"/>
                    <a:pt x="5" y="19"/>
                    <a:pt x="6" y="17"/>
                  </a:cubicBezTo>
                  <a:cubicBezTo>
                    <a:pt x="7" y="14"/>
                    <a:pt x="9" y="12"/>
                    <a:pt x="11" y="10"/>
                  </a:cubicBezTo>
                  <a:cubicBezTo>
                    <a:pt x="12" y="8"/>
                    <a:pt x="15" y="6"/>
                    <a:pt x="17" y="5"/>
                  </a:cubicBezTo>
                  <a:cubicBezTo>
                    <a:pt x="20" y="4"/>
                    <a:pt x="23" y="4"/>
                    <a:pt x="26" y="4"/>
                  </a:cubicBezTo>
                  <a:cubicBezTo>
                    <a:pt x="29" y="4"/>
                    <a:pt x="31" y="4"/>
                    <a:pt x="34" y="5"/>
                  </a:cubicBezTo>
                  <a:cubicBezTo>
                    <a:pt x="36" y="6"/>
                    <a:pt x="39" y="8"/>
                    <a:pt x="41" y="10"/>
                  </a:cubicBezTo>
                  <a:cubicBezTo>
                    <a:pt x="42" y="12"/>
                    <a:pt x="44" y="14"/>
                    <a:pt x="45" y="17"/>
                  </a:cubicBezTo>
                  <a:cubicBezTo>
                    <a:pt x="46" y="19"/>
                    <a:pt x="47" y="22"/>
                    <a:pt x="47" y="25"/>
                  </a:cubicBezTo>
                  <a:cubicBezTo>
                    <a:pt x="47" y="28"/>
                    <a:pt x="46" y="31"/>
                    <a:pt x="45" y="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solidFill>
                  <a:schemeClr val="bg2"/>
                </a:solidFill>
              </a:endParaRPr>
            </a:p>
          </p:txBody>
        </p:sp>
      </p:grpSp>
      <p:sp>
        <p:nvSpPr>
          <p:cNvPr id="18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742249" y="8868333"/>
            <a:ext cx="4906171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5"/>
          </p:nvPr>
        </p:nvSpPr>
        <p:spPr>
          <a:xfrm>
            <a:off x="382587" y="8852944"/>
            <a:ext cx="26114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1">
                <a:solidFill>
                  <a:schemeClr val="bg2"/>
                </a:solidFill>
              </a:defRPr>
            </a:lvl1pPr>
          </a:lstStyle>
          <a:p>
            <a:fld id="{16AA2537-0790-4789-A16C-397C663A33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3214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14300" indent="-1143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28600" indent="-1143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342900" indent="-1143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200" indent="-11430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Start off with an intro about your background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916503">
              <a:buFont typeface="Arial" charset="0"/>
              <a:buChar char="•"/>
              <a:defRPr/>
            </a:pPr>
            <a:r>
              <a:rPr lang="en-US" dirty="0" smtClean="0"/>
              <a:t>Another example showing some</a:t>
            </a:r>
            <a:r>
              <a:rPr lang="en-US" baseline="0" dirty="0" smtClean="0"/>
              <a:t> of the data displayed in the node dashboard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6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Another example showing some</a:t>
            </a:r>
            <a:r>
              <a:rPr lang="en-US" baseline="0" dirty="0" smtClean="0"/>
              <a:t> of the data displayed in the volume dashboard, in this case showing performance data for the top 5 busiest volumes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7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22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Open Node Dashboard, set filter to January 14</a:t>
            </a:r>
            <a:r>
              <a:rPr lang="en-US" baseline="30000" dirty="0" smtClean="0"/>
              <a:t>th</a:t>
            </a:r>
            <a:r>
              <a:rPr lang="en-US" dirty="0" smtClean="0"/>
              <a:t> 01:00 – 01:15</a:t>
            </a:r>
          </a:p>
          <a:p>
            <a:pPr marL="285750" marR="0" lvl="1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Set</a:t>
            </a:r>
            <a:r>
              <a:rPr lang="en-US" baseline="0" dirty="0" smtClean="0"/>
              <a:t> filter for one node (cs001-pn02)</a:t>
            </a:r>
          </a:p>
          <a:p>
            <a:pPr marL="285750" marR="0" lvl="1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Expand ”Backend Drilldown” row</a:t>
            </a:r>
          </a:p>
          <a:p>
            <a:pPr marL="285750" marR="0" lvl="1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Expand “Protocol Backend Drilldown” row</a:t>
            </a:r>
          </a:p>
          <a:p>
            <a:pPr marL="400050" marR="0" lvl="2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Compare throughput and IOPS values in both rows to prove the spike in activity is a result of user-generated activity vs background system activity (Such as dedupe, etc)</a:t>
            </a:r>
          </a:p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Open Volume Dashboard, set filter to January 14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  <a:r>
              <a:rPr lang="en-US" dirty="0" smtClean="0"/>
              <a:t>01:00 – 01:15</a:t>
            </a:r>
          </a:p>
          <a:p>
            <a:pPr marL="285750" marR="0" lvl="1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Discover top volumes, try and examine high activity volumes and verify they reside on the same node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08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Open Node Dashboard, set filter to January 14</a:t>
            </a:r>
            <a:r>
              <a:rPr lang="en-US" baseline="30000" dirty="0" smtClean="0"/>
              <a:t>th</a:t>
            </a:r>
            <a:r>
              <a:rPr lang="en-US" dirty="0" smtClean="0"/>
              <a:t> 10:15 – 10:30</a:t>
            </a:r>
          </a:p>
          <a:p>
            <a:pPr marL="285750" marR="0" lvl="1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Set</a:t>
            </a:r>
            <a:r>
              <a:rPr lang="en-US" baseline="0" dirty="0" smtClean="0"/>
              <a:t> filter for one node (cs001-pn01)</a:t>
            </a:r>
          </a:p>
          <a:p>
            <a:pPr marL="400050" marR="0" lvl="2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Make note of how node overall looks healthy based on highlights section.</a:t>
            </a:r>
          </a:p>
          <a:p>
            <a:pPr marL="285750" marR="0" lvl="1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Expand ”Backend Drilldown” row</a:t>
            </a:r>
          </a:p>
          <a:p>
            <a:pPr marL="285750" marR="0" lvl="1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Expand “Protocol Backend Drilldown” row</a:t>
            </a:r>
          </a:p>
          <a:p>
            <a:pPr marL="400050" marR="0" lvl="2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Compare throughput values in both rows to prove the spike in activity is a result of user-generated activity vs background system activity (Such as dedupe, etc)</a:t>
            </a:r>
          </a:p>
          <a:p>
            <a:pPr marL="514350" marR="0" lvl="3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Note higher than normal amount of CIFS traffic throughput</a:t>
            </a:r>
          </a:p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Open Network Port Dashboard, set filter to January 14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  <a:r>
              <a:rPr lang="en-US" dirty="0" smtClean="0"/>
              <a:t>10:15 – 10:30</a:t>
            </a:r>
            <a:r>
              <a:rPr lang="en-US" baseline="0" dirty="0" smtClean="0"/>
              <a:t> (e0a – cs001-pn01)</a:t>
            </a:r>
          </a:p>
          <a:p>
            <a:pPr marL="285750" marR="0" lvl="1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Notice how network throughput for port matches the value from the previous dashboard</a:t>
            </a:r>
          </a:p>
          <a:p>
            <a:pPr marL="285750" marR="0" lvl="1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Now that we have confirmed this particular link is being saturated, let’s try to determine which volume(s) are generating this workload</a:t>
            </a:r>
          </a:p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Open SVM Dashboard, set filter to January 14</a:t>
            </a:r>
            <a:r>
              <a:rPr lang="en-US" baseline="30000" dirty="0" smtClean="0"/>
              <a:t>th</a:t>
            </a:r>
            <a:r>
              <a:rPr lang="en-US" baseline="0" dirty="0" smtClean="0"/>
              <a:t> </a:t>
            </a:r>
            <a:r>
              <a:rPr lang="en-US" dirty="0" smtClean="0"/>
              <a:t>10:15 – 10:30</a:t>
            </a:r>
            <a:r>
              <a:rPr lang="en-US" baseline="0" dirty="0" smtClean="0"/>
              <a:t> (lab_svm_files)</a:t>
            </a:r>
            <a:endParaRPr lang="en-US" dirty="0" smtClean="0"/>
          </a:p>
          <a:p>
            <a:pPr marL="285750" marR="0" lvl="1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Discover “top average throughput” volumes, and examine how throughput figures for “stuff_cifs_nfs_1” match data from previous dashboards confirming high read traffic is coming from this volume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41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58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85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2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defTabSz="916503">
              <a:buFont typeface="Arial" charset="0"/>
              <a:buChar char="•"/>
              <a:defRPr/>
            </a:pPr>
            <a:r>
              <a:rPr lang="en-US" dirty="0" smtClean="0"/>
              <a:t>Create</a:t>
            </a:r>
            <a:r>
              <a:rPr lang="en-US" baseline="0" dirty="0" smtClean="0"/>
              <a:t> appropriate directory structure and set the correct ownership permissions</a:t>
            </a:r>
          </a:p>
          <a:p>
            <a:pPr marL="228600" indent="-228600" defTabSz="916503">
              <a:buFont typeface="Arial" charset="0"/>
              <a:buChar char="•"/>
              <a:defRPr/>
            </a:pPr>
            <a:r>
              <a:rPr lang="en-US" baseline="0" dirty="0" smtClean="0"/>
              <a:t>Make point that these steps can be directly copy/pasted from my blog under most circumstances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55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80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13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3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12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04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56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916503">
              <a:buFont typeface="Arial" charset="0"/>
              <a:buChar char="•"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07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6503">
              <a:buNone/>
              <a:defRPr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86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7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Summarize</a:t>
            </a:r>
            <a:r>
              <a:rPr lang="en-US" baseline="0" dirty="0" smtClean="0"/>
              <a:t> OPM &amp; OCI, contrast the two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Explain experiences and where OPM comes up short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25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Make note about addition of custom thresholds</a:t>
            </a:r>
            <a:r>
              <a:rPr lang="en-US" baseline="0" dirty="0" smtClean="0"/>
              <a:t> along with improvements made to performance issue detection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44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Within the last calendar year a new performance monitoring solution exists which is known as NetApp Harvest.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NetApp Harvest is a Perl-based application written by a fellow NetApper that collects counter data from 7mode, cDOT, and OCUM systems and relays it to a time series database known as Graphite.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2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54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Explain typical layout of highlights</a:t>
            </a:r>
            <a:r>
              <a:rPr lang="en-US" baseline="0" dirty="0" smtClean="0"/>
              <a:t> section which is present in each dashboard in similar fashion</a:t>
            </a:r>
          </a:p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Explain how to filter based on group (site), cluster, topresources (top for each individual panel)</a:t>
            </a:r>
          </a:p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Explain how you can close and expand rows by going to the far left and clicking on the green button, then “Collapse row”</a:t>
            </a:r>
          </a:p>
          <a:p>
            <a:pPr marL="171450" marR="0" lvl="0" indent="-171450" algn="l" defTabSz="9165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Explain how to fine tune time period and how it can be very granular &amp; how you can keep the current filter by using the “related dashboards” button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Proprietary – Limited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08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1" y="2"/>
            <a:ext cx="2294932" cy="681227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582179" y="3988552"/>
            <a:ext cx="6277187" cy="2009781"/>
          </a:xfrm>
        </p:spPr>
        <p:txBody>
          <a:bodyPr wrap="square" lIns="91440" tIns="45720" rIns="0" bIns="45720">
            <a:noAutofit/>
          </a:bodyPr>
          <a:lstStyle>
            <a:lvl1pPr marL="0" indent="0">
              <a:lnSpc>
                <a:spcPct val="85000"/>
              </a:lnSpc>
              <a:spcAft>
                <a:spcPts val="1600"/>
              </a:spcAft>
              <a:buFont typeface="Arial" panose="020B0604020202020204" pitchFamily="34" charset="0"/>
              <a:buChar char="​"/>
              <a:defRPr sz="2400" b="0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6" name="Rectangle 65"/>
          <p:cNvSpPr/>
          <p:nvPr userDrawn="1"/>
        </p:nvSpPr>
        <p:spPr bwMode="gray">
          <a:xfrm>
            <a:off x="2249608" y="1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12" name="Rectangle 11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85332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281061" y="1733422"/>
            <a:ext cx="4178287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281061" y="4121710"/>
            <a:ext cx="4178287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3743" cy="4479925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346075" indent="-176213">
              <a:buFont typeface="Wingdings" panose="05000000000000000000" pitchFamily="2" charset="2"/>
              <a:buChar char="§"/>
              <a:defRPr/>
            </a:lvl3pPr>
            <a:lvl4pPr marL="574675" indent="-228600">
              <a:buFont typeface="Wingdings" panose="05000000000000000000" pitchFamily="2" charset="2"/>
              <a:buChar char="§"/>
              <a:defRPr/>
            </a:lvl4pPr>
            <a:lvl5pPr marL="803275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3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370238" y="1852293"/>
            <a:ext cx="2516589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8291" y="1852294"/>
            <a:ext cx="1391880" cy="1855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400" dirty="0" smtClean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069041" y="1970497"/>
            <a:ext cx="1211953" cy="1617613"/>
          </a:xfrm>
        </p:spPr>
        <p:txBody>
          <a:bodyPr wrap="square" lIns="91440" tIns="45720" rIns="91440" bIns="45720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INSERT LOGO, OR USE PLACEHOLDER TO ALIGN LOGO.</a:t>
            </a:r>
            <a:endParaRPr lang="en-US" dirty="0"/>
          </a:p>
        </p:txBody>
      </p:sp>
      <p:sp>
        <p:nvSpPr>
          <p:cNvPr id="92" name="Content Placeholder 39"/>
          <p:cNvSpPr>
            <a:spLocks noGrp="1"/>
          </p:cNvSpPr>
          <p:nvPr>
            <p:ph sz="quarter" idx="23"/>
          </p:nvPr>
        </p:nvSpPr>
        <p:spPr bwMode="gray">
          <a:xfrm>
            <a:off x="370237" y="4240581"/>
            <a:ext cx="3999933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349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957512" y="193674"/>
            <a:ext cx="7209456" cy="4701054"/>
          </a:xfrm>
        </p:spPr>
        <p:txBody>
          <a:bodyPr wrap="square" lIns="91440" tIns="45720" rIns="91440" bIns="45720">
            <a:noAutofit/>
          </a:bodyPr>
          <a:lstStyle>
            <a:lvl1pPr marL="117475" indent="-117475">
              <a:lnSpc>
                <a:spcPct val="120000"/>
              </a:lnSpc>
              <a:defRPr sz="2200" b="0"/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57512" y="5174130"/>
            <a:ext cx="7209456" cy="321627"/>
          </a:xfr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buNone/>
              <a:defRPr sz="1800" b="1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573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993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289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217136" y="566738"/>
            <a:ext cx="6709729" cy="5030787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Insert video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28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81250" y="2470903"/>
            <a:ext cx="8574733" cy="1470025"/>
          </a:xfrm>
        </p:spPr>
        <p:txBody>
          <a:bodyPr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81251" y="4209295"/>
            <a:ext cx="8574733" cy="928190"/>
          </a:xfrm>
        </p:spPr>
        <p:txBody>
          <a:bodyPr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200" b="0">
                <a:solidFill>
                  <a:schemeClr val="bg1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3" name="Rectangle 22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6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1" y="2"/>
            <a:ext cx="2294932" cy="681227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582179" y="3988552"/>
            <a:ext cx="6277187" cy="2009781"/>
          </a:xfrm>
        </p:spPr>
        <p:txBody>
          <a:bodyPr wrap="square" lIns="91440" tIns="45720" rIns="0" bIns="45720">
            <a:noAutofit/>
          </a:bodyPr>
          <a:lstStyle>
            <a:lvl1pPr marL="0" indent="0">
              <a:lnSpc>
                <a:spcPct val="85000"/>
              </a:lnSpc>
              <a:spcAft>
                <a:spcPts val="1600"/>
              </a:spcAft>
              <a:buFont typeface="Arial" panose="020B0604020202020204" pitchFamily="34" charset="0"/>
              <a:buChar char="​"/>
              <a:defRPr sz="2400" b="0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6" name="Rectangle 65"/>
          <p:cNvSpPr/>
          <p:nvPr userDrawn="1"/>
        </p:nvSpPr>
        <p:spPr bwMode="gray">
          <a:xfrm>
            <a:off x="2249608" y="1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12" name="Rectangle 11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7232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 rot="5400000">
            <a:off x="4526232" y="-488493"/>
            <a:ext cx="91440" cy="914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8574733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81251" y="4209295"/>
            <a:ext cx="8574733" cy="200978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21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168" y="226169"/>
            <a:ext cx="8574733" cy="912742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01168" y="1733421"/>
            <a:ext cx="8574733" cy="4480054"/>
          </a:xfrm>
        </p:spPr>
        <p:txBody>
          <a:bodyPr wrap="square" lIns="91440">
            <a:noAutofit/>
          </a:bodyPr>
          <a:lstStyle>
            <a:lvl1pPr marL="342900" indent="-342900">
              <a:buFont typeface="+mj-lt"/>
              <a:buAutoNum type="arabicParenR"/>
              <a:defRPr sz="2200">
                <a:solidFill>
                  <a:schemeClr val="accent1"/>
                </a:solidFill>
              </a:defRPr>
            </a:lvl1pPr>
            <a:lvl2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8001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3pPr>
            <a:lvl4pPr marL="10287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4pPr>
            <a:lvl5pPr marL="12573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04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000" b="0">
                <a:solidFill>
                  <a:schemeClr val="bg1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399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 rot="5400000">
            <a:off x="4526232" y="-488493"/>
            <a:ext cx="91440" cy="914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8574733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81251" y="4209295"/>
            <a:ext cx="8574733" cy="200978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232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5500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96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1"/>
            <a:ext cx="4178287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8974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848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1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3067046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5936820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652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2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4681697" y="1733550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197272" y="4121711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4681697" y="4121839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407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81696" y="1733549"/>
            <a:ext cx="4178974" cy="2235708"/>
          </a:xfrm>
        </p:spPr>
        <p:txBody>
          <a:bodyPr lIns="91440" tIns="45720" rIns="91440" bIns="45720" anchor="b">
            <a:noAutofit/>
          </a:bodyPr>
          <a:lstStyle>
            <a:lvl1pPr algn="l">
              <a:lnSpc>
                <a:spcPct val="80000"/>
              </a:lnSpc>
              <a:defRPr sz="4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681695" y="4006791"/>
            <a:ext cx="4178974" cy="492443"/>
          </a:xfr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sz="240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14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281061" y="1733422"/>
            <a:ext cx="4178287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281061" y="4121710"/>
            <a:ext cx="4178287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3743" cy="4479925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346075" indent="-176213">
              <a:buFont typeface="Wingdings" panose="05000000000000000000" pitchFamily="2" charset="2"/>
              <a:buChar char="§"/>
              <a:defRPr/>
            </a:lvl3pPr>
            <a:lvl4pPr marL="574675" indent="-228600">
              <a:buFont typeface="Wingdings" panose="05000000000000000000" pitchFamily="2" charset="2"/>
              <a:buChar char="§"/>
              <a:defRPr/>
            </a:lvl4pPr>
            <a:lvl5pPr marL="803275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3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370238" y="1852293"/>
            <a:ext cx="2516589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8291" y="1852294"/>
            <a:ext cx="1391880" cy="1855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400" dirty="0" smtClean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069041" y="1970497"/>
            <a:ext cx="1211953" cy="1617613"/>
          </a:xfrm>
        </p:spPr>
        <p:txBody>
          <a:bodyPr wrap="square" lIns="91440" tIns="45720" rIns="91440" bIns="45720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INSERT LOGO, OR USE PLACEHOLDER TO ALIGN LOGO.</a:t>
            </a:r>
            <a:endParaRPr lang="en-US" dirty="0"/>
          </a:p>
        </p:txBody>
      </p:sp>
      <p:sp>
        <p:nvSpPr>
          <p:cNvPr id="92" name="Content Placeholder 39"/>
          <p:cNvSpPr>
            <a:spLocks noGrp="1"/>
          </p:cNvSpPr>
          <p:nvPr>
            <p:ph sz="quarter" idx="23"/>
          </p:nvPr>
        </p:nvSpPr>
        <p:spPr bwMode="gray">
          <a:xfrm>
            <a:off x="370237" y="4240581"/>
            <a:ext cx="3999933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1pPr>
            <a:lvl2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46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957512" y="193674"/>
            <a:ext cx="7209456" cy="4701054"/>
          </a:xfrm>
        </p:spPr>
        <p:txBody>
          <a:bodyPr wrap="square" lIns="91440" tIns="45720" rIns="91440" bIns="45720">
            <a:noAutofit/>
          </a:bodyPr>
          <a:lstStyle>
            <a:lvl1pPr marL="117475" indent="-117475">
              <a:lnSpc>
                <a:spcPct val="120000"/>
              </a:lnSpc>
              <a:defRPr sz="2200" b="0"/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57512" y="5174130"/>
            <a:ext cx="7209456" cy="321627"/>
          </a:xfr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buNone/>
              <a:defRPr sz="1800" b="1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696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033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849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217136" y="566738"/>
            <a:ext cx="6709729" cy="5030787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Insert video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425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168" y="226169"/>
            <a:ext cx="8574733" cy="912742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01168" y="1733421"/>
            <a:ext cx="8574733" cy="4480054"/>
          </a:xfrm>
        </p:spPr>
        <p:txBody>
          <a:bodyPr wrap="square" lIns="91440">
            <a:noAutofit/>
          </a:bodyPr>
          <a:lstStyle>
            <a:lvl1pPr marL="342900" indent="-342900">
              <a:buFont typeface="+mj-lt"/>
              <a:buAutoNum type="arabicParenR"/>
              <a:defRPr sz="2200">
                <a:solidFill>
                  <a:schemeClr val="accent1"/>
                </a:solidFill>
              </a:defRPr>
            </a:lvl1pPr>
            <a:lvl2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8001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3pPr>
            <a:lvl4pPr marL="10287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4pPr>
            <a:lvl5pPr marL="1257300" indent="-22860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214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Vertical_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1" y="2"/>
            <a:ext cx="2294932" cy="6812278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582179" y="3988552"/>
            <a:ext cx="6277187" cy="2009781"/>
          </a:xfrm>
        </p:spPr>
        <p:txBody>
          <a:bodyPr wrap="square" lIns="91440" tIns="45720" rIns="0" bIns="45720">
            <a:noAutofit/>
          </a:bodyPr>
          <a:lstStyle>
            <a:lvl1pPr marL="0" indent="0">
              <a:lnSpc>
                <a:spcPct val="85000"/>
              </a:lnSpc>
              <a:spcAft>
                <a:spcPts val="1600"/>
              </a:spcAft>
              <a:buFont typeface="Arial" panose="020B0604020202020204" pitchFamily="34" charset="0"/>
              <a:buChar char="​"/>
              <a:defRPr sz="2400" b="0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6" name="Rectangle 65"/>
          <p:cNvSpPr/>
          <p:nvPr userDrawn="1"/>
        </p:nvSpPr>
        <p:spPr bwMode="gray">
          <a:xfrm>
            <a:off x="2249608" y="1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12" name="Rectangle 11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61498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_Gra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 rot="5400000">
            <a:off x="4526232" y="-488493"/>
            <a:ext cx="91440" cy="914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8574733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81251" y="4209295"/>
            <a:ext cx="8574733" cy="200978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584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gue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000" b="0">
                <a:solidFill>
                  <a:schemeClr val="bg1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869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81250" y="2470903"/>
            <a:ext cx="8574733" cy="1470025"/>
          </a:xfrm>
        </p:spPr>
        <p:txBody>
          <a:bodyPr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81251" y="4209295"/>
            <a:ext cx="8574733" cy="928190"/>
          </a:xfrm>
        </p:spPr>
        <p:txBody>
          <a:bodyPr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200" b="0">
                <a:solidFill>
                  <a:schemeClr val="bg1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3" name="Rectangle 22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600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582179" y="3988552"/>
            <a:ext cx="6277187" cy="2009781"/>
          </a:xfrm>
        </p:spPr>
        <p:txBody>
          <a:bodyPr wrap="square" lIns="91440" tIns="45720" rIns="0" bIns="45720">
            <a:noAutofit/>
          </a:bodyPr>
          <a:lstStyle>
            <a:lvl1pPr marL="0" indent="0">
              <a:lnSpc>
                <a:spcPct val="85000"/>
              </a:lnSpc>
              <a:spcAft>
                <a:spcPts val="1600"/>
              </a:spcAft>
              <a:buFont typeface="Arial" panose="020B0604020202020204" pitchFamily="34" charset="0"/>
              <a:buChar char="​"/>
              <a:defRPr sz="2400" b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hidden">
          <a:xfrm>
            <a:off x="1" y="1"/>
            <a:ext cx="2294932" cy="6857999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000"/>
                </a:schemeClr>
              </a:gs>
              <a:gs pos="68000">
                <a:schemeClr val="accent1"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971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2"/>
            <a:ext cx="9144000" cy="4083553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000"/>
                </a:schemeClr>
              </a:gs>
              <a:gs pos="68000">
                <a:schemeClr val="accent1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8574733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81251" y="4209295"/>
            <a:ext cx="8574733" cy="200978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2000" b="0">
                <a:solidFill>
                  <a:schemeClr val="accent2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2324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123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168" y="226169"/>
            <a:ext cx="8574733" cy="912742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01168" y="1733421"/>
            <a:ext cx="8574733" cy="4480054"/>
          </a:xfrm>
        </p:spPr>
        <p:txBody>
          <a:bodyPr wrap="square" lIns="91440">
            <a:noAutofit/>
          </a:bodyPr>
          <a:lstStyle>
            <a:lvl1pPr marL="342900" indent="-342900">
              <a:buClr>
                <a:schemeClr val="accent2"/>
              </a:buClr>
              <a:buFont typeface="+mj-lt"/>
              <a:buAutoNum type="arabicParenR"/>
              <a:defRPr sz="2200">
                <a:solidFill>
                  <a:schemeClr val="accent2"/>
                </a:solidFill>
              </a:defRPr>
            </a:lvl1pPr>
            <a:lvl2pPr marL="5715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800100" indent="-228600">
              <a:buClr>
                <a:schemeClr val="bg2"/>
              </a:buClr>
              <a:buFont typeface="Wingdings" panose="05000000000000000000" pitchFamily="2" charset="2"/>
              <a:buChar char="§"/>
              <a:defRPr/>
            </a:lvl3pPr>
            <a:lvl4pPr marL="1028700" indent="-228600">
              <a:buClr>
                <a:schemeClr val="bg2"/>
              </a:buClr>
              <a:buFont typeface="Wingdings" panose="05000000000000000000" pitchFamily="2" charset="2"/>
              <a:buChar char="§"/>
              <a:defRPr/>
            </a:lvl4pPr>
            <a:lvl5pPr marL="1257300" indent="-228600">
              <a:buClr>
                <a:schemeClr val="bg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17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 bwMode="hidden">
          <a:xfrm>
            <a:off x="0" y="0"/>
            <a:ext cx="9143999" cy="6858000"/>
          </a:xfrm>
          <a:prstGeom prst="rect">
            <a:avLst/>
          </a:prstGeom>
          <a:gradFill>
            <a:gsLst>
              <a:gs pos="48000">
                <a:schemeClr val="tx1">
                  <a:alpha val="60000"/>
                </a:schemeClr>
              </a:gs>
              <a:gs pos="73000">
                <a:schemeClr val="tx1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2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4128645"/>
            <a:ext cx="9143999" cy="272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000" b="0">
                <a:solidFill>
                  <a:schemeClr val="accent2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pic>
        <p:nvPicPr>
          <p:cNvPr id="11" name="Picture 10" descr="netapp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989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5500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878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1"/>
            <a:ext cx="4178287" cy="4480054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8974" cy="4479925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779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84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000" b="0">
                <a:solidFill>
                  <a:schemeClr val="bg1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77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1" y="1733421"/>
            <a:ext cx="2834640" cy="4480054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3067046" y="1733421"/>
            <a:ext cx="2834640" cy="4480054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5936820" y="1733421"/>
            <a:ext cx="2834640" cy="4480054"/>
          </a:xfrm>
        </p:spPr>
        <p:txBody>
          <a:bodyPr wrap="square"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402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2"/>
            <a:ext cx="4178287" cy="2091765"/>
          </a:xfrm>
        </p:spPr>
        <p:txBody>
          <a:bodyPr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4681697" y="1733550"/>
            <a:ext cx="4178973" cy="2091705"/>
          </a:xfrm>
        </p:spPr>
        <p:txBody>
          <a:bodyPr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197272" y="4121711"/>
            <a:ext cx="4178287" cy="2091765"/>
          </a:xfrm>
        </p:spPr>
        <p:txBody>
          <a:bodyPr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4681697" y="4121839"/>
            <a:ext cx="4178973" cy="2091705"/>
          </a:xfrm>
        </p:spPr>
        <p:txBody>
          <a:bodyPr lIns="91440">
            <a:noAutofit/>
          </a:bodyPr>
          <a:lstStyle>
            <a:lvl1pPr>
              <a:buClr>
                <a:schemeClr val="accent2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081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81696" y="1733549"/>
            <a:ext cx="4178974" cy="2235708"/>
          </a:xfrm>
        </p:spPr>
        <p:txBody>
          <a:bodyPr lIns="91440" tIns="45720" rIns="91440" bIns="45720" anchor="b">
            <a:noAutofit/>
          </a:bodyPr>
          <a:lstStyle>
            <a:lvl1pPr algn="l">
              <a:lnSpc>
                <a:spcPct val="8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681695" y="4006791"/>
            <a:ext cx="4178974" cy="492443"/>
          </a:xfr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sz="2400" cap="none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743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281061" y="1733422"/>
            <a:ext cx="4178287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281061" y="4121710"/>
            <a:ext cx="4178287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3743" cy="4479925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169863" indent="-169863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346075" indent="-176213">
              <a:buFont typeface="Wingdings" panose="05000000000000000000" pitchFamily="2" charset="2"/>
              <a:buChar char="§"/>
              <a:defRPr/>
            </a:lvl3pPr>
            <a:lvl4pPr marL="574675" indent="-228600">
              <a:buFont typeface="Wingdings" panose="05000000000000000000" pitchFamily="2" charset="2"/>
              <a:buChar char="§"/>
              <a:defRPr/>
            </a:lvl4pPr>
            <a:lvl5pPr marL="803275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3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370238" y="1852293"/>
            <a:ext cx="2516589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2"/>
                </a:solidFill>
              </a:defRPr>
            </a:lvl1pPr>
            <a:lvl2pPr marL="169863" indent="-169863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8291" y="1852294"/>
            <a:ext cx="1391880" cy="1855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400" dirty="0" smtClean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069041" y="1970497"/>
            <a:ext cx="1211953" cy="1617613"/>
          </a:xfrm>
        </p:spPr>
        <p:txBody>
          <a:bodyPr wrap="square" lIns="91440" tIns="45720" rIns="91440" bIns="45720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INSERT LOGO, OR USE PLACEHOLDER TO ALIGN LOGO.</a:t>
            </a:r>
            <a:endParaRPr lang="en-US" dirty="0"/>
          </a:p>
        </p:txBody>
      </p:sp>
      <p:sp>
        <p:nvSpPr>
          <p:cNvPr id="92" name="Content Placeholder 39"/>
          <p:cNvSpPr>
            <a:spLocks noGrp="1"/>
          </p:cNvSpPr>
          <p:nvPr>
            <p:ph sz="quarter" idx="23"/>
          </p:nvPr>
        </p:nvSpPr>
        <p:spPr bwMode="gray">
          <a:xfrm>
            <a:off x="370237" y="4240581"/>
            <a:ext cx="3999933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accent2"/>
                </a:solidFill>
              </a:defRPr>
            </a:lvl1pPr>
            <a:lvl2pPr marL="169863" indent="-169863">
              <a:buClr>
                <a:schemeClr val="accent2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819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957512" y="193674"/>
            <a:ext cx="7209456" cy="4701054"/>
          </a:xfrm>
        </p:spPr>
        <p:txBody>
          <a:bodyPr wrap="square" lIns="91440" tIns="45720" rIns="91440" bIns="45720">
            <a:noAutofit/>
          </a:bodyPr>
          <a:lstStyle>
            <a:lvl1pPr marL="117475" indent="-117475">
              <a:lnSpc>
                <a:spcPct val="120000"/>
              </a:lnSpc>
              <a:defRPr sz="2200" b="0"/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57512" y="5174130"/>
            <a:ext cx="7209456" cy="321627"/>
          </a:xfr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buNone/>
              <a:defRPr sz="1800" b="1" cap="none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914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81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63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217136" y="566738"/>
            <a:ext cx="6709729" cy="5030787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Insert video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347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hidden">
          <a:xfrm>
            <a:off x="0" y="0"/>
            <a:ext cx="9143999" cy="6858000"/>
          </a:xfrm>
          <a:prstGeom prst="rect">
            <a:avLst/>
          </a:prstGeom>
          <a:gradFill>
            <a:gsLst>
              <a:gs pos="48000">
                <a:schemeClr val="tx1">
                  <a:alpha val="60000"/>
                </a:schemeClr>
              </a:gs>
              <a:gs pos="73000">
                <a:schemeClr val="tx1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4128645"/>
            <a:ext cx="9143999" cy="272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81250" y="2470903"/>
            <a:ext cx="8574733" cy="1470025"/>
          </a:xfrm>
        </p:spPr>
        <p:txBody>
          <a:bodyPr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81251" y="4209295"/>
            <a:ext cx="8574733" cy="928190"/>
          </a:xfrm>
        </p:spPr>
        <p:txBody>
          <a:bodyPr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200" b="0">
                <a:solidFill>
                  <a:schemeClr val="accent2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8" name="NetApp Logo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180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1" y="2"/>
            <a:ext cx="2294932" cy="681227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6" name="Rectangle 65"/>
          <p:cNvSpPr/>
          <p:nvPr userDrawn="1"/>
        </p:nvSpPr>
        <p:spPr bwMode="gray">
          <a:xfrm>
            <a:off x="2249608" y="1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12" name="Rectangle 11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582179" y="3987800"/>
            <a:ext cx="6276975" cy="2009775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lang="en-US" sz="24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1200"/>
              </a:spcBef>
              <a:buNone/>
              <a:defRPr lang="en-US" sz="16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None/>
              <a:defRPr lang="en-US" sz="1600" b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​"/>
            </a:pPr>
            <a:r>
              <a:rPr lang="en-US" dirty="0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​"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59930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5500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838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 rot="5400000">
            <a:off x="4526232" y="-488493"/>
            <a:ext cx="91440" cy="914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6260832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lang="en-US" sz="4400" b="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1250" y="4232275"/>
            <a:ext cx="8599487" cy="1987550"/>
          </a:xfrm>
        </p:spPr>
        <p:txBody>
          <a:bodyPr/>
          <a:lstStyle>
            <a:lvl1pPr marL="0" indent="0">
              <a:buNone/>
              <a:defRPr lang="en-US" sz="20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buNone/>
              <a:defRPr lang="en-US" sz="16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None/>
              <a:defRPr lang="en-US" sz="1600" b="0" kern="1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​"/>
            </a:pPr>
            <a:r>
              <a:rPr lang="en-US" dirty="0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​"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95143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168" y="226169"/>
            <a:ext cx="8574733" cy="912742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01168" y="1733421"/>
            <a:ext cx="8574733" cy="4480054"/>
          </a:xfrm>
        </p:spPr>
        <p:txBody>
          <a:bodyPr wrap="square" lIns="91440">
            <a:noAutofit/>
          </a:bodyPr>
          <a:lstStyle>
            <a:lvl1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arenR"/>
              <a:defRPr sz="2200">
                <a:solidFill>
                  <a:schemeClr val="bg1"/>
                </a:solidFill>
              </a:defRPr>
            </a:lvl1pPr>
            <a:lvl2pPr marL="5715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8001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0287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57300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49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white"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100000">
                <a:srgbClr val="2999FF">
                  <a:alpha val="0"/>
                </a:srgbClr>
              </a:gs>
              <a:gs pos="37000">
                <a:srgbClr val="2999FF"/>
              </a:gs>
              <a:gs pos="0">
                <a:srgbClr val="2999FF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lang="en-US" sz="20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17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5500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803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1"/>
            <a:ext cx="4178287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8974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46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1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3067046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5936820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940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2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4681697" y="1733550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197272" y="4121711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4681697" y="4121839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77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81696" y="1733549"/>
            <a:ext cx="4178974" cy="2235708"/>
          </a:xfrm>
        </p:spPr>
        <p:txBody>
          <a:bodyPr lIns="91440" tIns="45720" rIns="91440" bIns="45720" anchor="b">
            <a:noAutofit/>
          </a:bodyPr>
          <a:lstStyle>
            <a:lvl1pPr algn="l">
              <a:lnSpc>
                <a:spcPct val="80000"/>
              </a:lnSpc>
              <a:defRPr lang="en-US" sz="40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681695" y="4006791"/>
            <a:ext cx="4178974" cy="492443"/>
          </a:xfr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lang="en-US" sz="2400" kern="1200" cap="none" baseline="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404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281061" y="1733422"/>
            <a:ext cx="4178287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281061" y="4121710"/>
            <a:ext cx="4178287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3743" cy="4479925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lang="en-US" sz="200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69863" indent="-169863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2pPr>
            <a:lvl3pPr marL="346075" indent="-176213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3pPr>
            <a:lvl4pPr marL="574675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4pPr>
            <a:lvl5pPr marL="803275" indent="-22860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8291" y="1852294"/>
            <a:ext cx="1391880" cy="1855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400" dirty="0" smtClean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069041" y="1970497"/>
            <a:ext cx="1211953" cy="1617613"/>
          </a:xfrm>
        </p:spPr>
        <p:txBody>
          <a:bodyPr wrap="square" lIns="91440" tIns="45720" rIns="91440" bIns="45720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INSERT LOGO, OR USE PLACEHOLDER TO ALIGN LOGO.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5"/>
          </p:nvPr>
        </p:nvSpPr>
        <p:spPr>
          <a:xfrm>
            <a:off x="370237" y="1830336"/>
            <a:ext cx="2516187" cy="190421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  <a:lvl2pPr marL="228600" indent="-228600">
              <a:defRPr sz="1200"/>
            </a:lvl2pPr>
            <a:lvl3pPr marL="466725" indent="-228600">
              <a:defRPr sz="1100"/>
            </a:lvl3pPr>
            <a:lvl4pPr marL="682625" indent="-228600">
              <a:defRPr sz="1050"/>
            </a:lvl4pPr>
            <a:lvl5pPr marL="857250" indent="-173038"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5"/>
          <p:cNvSpPr>
            <a:spLocks noGrp="1"/>
          </p:cNvSpPr>
          <p:nvPr>
            <p:ph sz="quarter" idx="26"/>
          </p:nvPr>
        </p:nvSpPr>
        <p:spPr>
          <a:xfrm>
            <a:off x="368598" y="4215483"/>
            <a:ext cx="4001573" cy="190421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  <a:lvl2pPr marL="228600" indent="-228600">
              <a:defRPr sz="1200"/>
            </a:lvl2pPr>
            <a:lvl3pPr marL="466725" indent="-228600">
              <a:defRPr sz="1100"/>
            </a:lvl3pPr>
            <a:lvl4pPr marL="682625" indent="-228600">
              <a:defRPr sz="1050"/>
            </a:lvl4pPr>
            <a:lvl5pPr marL="857250" indent="-173038"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7" name="Picture 16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34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957512" y="193674"/>
            <a:ext cx="7209456" cy="4701054"/>
          </a:xfrm>
        </p:spPr>
        <p:txBody>
          <a:bodyPr wrap="square" lIns="91440" tIns="45720" rIns="91440" bIns="45720">
            <a:noAutofit/>
          </a:bodyPr>
          <a:lstStyle>
            <a:lvl1pPr marL="117475" indent="-117475">
              <a:lnSpc>
                <a:spcPct val="120000"/>
              </a:lnSpc>
              <a:defRPr lang="en-US" sz="2200" b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57512" y="5174130"/>
            <a:ext cx="7209456" cy="321627"/>
          </a:xfr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buNone/>
              <a:defRPr lang="en-US" sz="1800" b="1" kern="1200" cap="none" baseline="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9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1"/>
            <a:ext cx="4178287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8974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669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25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2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217136" y="566738"/>
            <a:ext cx="6709729" cy="5030787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Insert video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83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white">
          <a:xfrm>
            <a:off x="0" y="45721"/>
            <a:ext cx="9144000" cy="6857999"/>
          </a:xfrm>
          <a:prstGeom prst="rect">
            <a:avLst/>
          </a:prstGeom>
          <a:gradFill flip="none" rotWithShape="1">
            <a:gsLst>
              <a:gs pos="100000">
                <a:srgbClr val="2999FF">
                  <a:alpha val="0"/>
                </a:srgbClr>
              </a:gs>
              <a:gs pos="37000">
                <a:srgbClr val="2999FF"/>
              </a:gs>
              <a:gs pos="0">
                <a:srgbClr val="2999FF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81250" y="2470903"/>
            <a:ext cx="8574733" cy="1470025"/>
          </a:xfrm>
        </p:spPr>
        <p:txBody>
          <a:bodyPr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81251" y="4209295"/>
            <a:ext cx="8574733" cy="928190"/>
          </a:xfrm>
        </p:spPr>
        <p:txBody>
          <a:bodyPr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lang="en-US" sz="2200" b="0" kern="12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3" name="Rectangle 22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802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2294932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582179" y="2470903"/>
            <a:ext cx="6277187" cy="1470025"/>
          </a:xfrm>
        </p:spPr>
        <p:txBody>
          <a:bodyPr wrap="square" lIns="91440" tIns="45720" rIns="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582179" y="3988552"/>
            <a:ext cx="6277187" cy="2009781"/>
          </a:xfrm>
        </p:spPr>
        <p:txBody>
          <a:bodyPr wrap="square" lIns="91440" tIns="45720" rIns="0" bIns="45720">
            <a:noAutofit/>
          </a:bodyPr>
          <a:lstStyle>
            <a:lvl1pPr marL="0" indent="0">
              <a:lnSpc>
                <a:spcPct val="85000"/>
              </a:lnSpc>
              <a:spcAft>
                <a:spcPts val="1600"/>
              </a:spcAft>
              <a:buFont typeface="Arial" panose="020B0604020202020204" pitchFamily="34" charset="0"/>
              <a:buChar char="​"/>
              <a:defRPr sz="2400" b="0">
                <a:solidFill>
                  <a:srgbClr val="324715"/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 baseline="0">
                <a:solidFill>
                  <a:srgbClr val="324715"/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2">
                    <a:lumMod val="50000"/>
                  </a:schemeClr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6" name="Rectangle 65"/>
          <p:cNvSpPr/>
          <p:nvPr userDrawn="1"/>
        </p:nvSpPr>
        <p:spPr bwMode="gray">
          <a:xfrm>
            <a:off x="2249608" y="1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26" y="2561443"/>
            <a:ext cx="1630083" cy="18403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8772" y="6480986"/>
            <a:ext cx="4913168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2179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13" name="Rectangle 12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23648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0" y="2"/>
            <a:ext cx="9144000" cy="40835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 rot="5400000">
            <a:off x="4526232" y="-488493"/>
            <a:ext cx="91440" cy="914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281250" y="2470903"/>
            <a:ext cx="8574733" cy="1470025"/>
          </a:xfrm>
        </p:spPr>
        <p:txBody>
          <a:bodyPr wrap="square" lIns="91440" tIns="45720" rIns="91440" bIns="45720">
            <a:noAutofit/>
          </a:bodyPr>
          <a:lstStyle>
            <a:lvl1pPr algn="l">
              <a:lnSpc>
                <a:spcPct val="9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281251" y="4209295"/>
            <a:ext cx="8574733" cy="200978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2000" b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2">
                    <a:lumMod val="50000"/>
                  </a:schemeClr>
                </a:solidFill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tx2">
                    <a:lumMod val="50000"/>
                  </a:schemeClr>
                </a:solidFill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6" name="Rectangle 25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657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168" y="226169"/>
            <a:ext cx="8574733" cy="912742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0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201168" y="1733421"/>
            <a:ext cx="8574733" cy="4480054"/>
          </a:xfrm>
        </p:spPr>
        <p:txBody>
          <a:bodyPr wrap="square" lIns="91440">
            <a:noAutofit/>
          </a:bodyPr>
          <a:lstStyle>
            <a:lvl1pPr marL="342900" indent="-342900">
              <a:buFont typeface="+mj-lt"/>
              <a:buAutoNum type="arabicParenR"/>
              <a:defRPr sz="2200">
                <a:solidFill>
                  <a:schemeClr val="bg1"/>
                </a:solidFill>
              </a:defRPr>
            </a:lvl1pPr>
            <a:lvl2pPr marL="571500" indent="-228600">
              <a:buClr>
                <a:srgbClr val="32471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800100" indent="-2286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028700" indent="-2286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1257300" indent="-228600"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45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pattFill prst="wdUpDiag">
          <a:fgClr>
            <a:srgbClr val="8DC63F"/>
          </a:fgClr>
          <a:bgClr>
            <a:srgbClr val="80B7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016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0"/>
                </a:schemeClr>
              </a:gs>
              <a:gs pos="50000">
                <a:srgbClr val="80B737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23375" y="2470903"/>
            <a:ext cx="8574733" cy="1470025"/>
          </a:xfrm>
        </p:spPr>
        <p:txBody>
          <a:bodyPr wrap="square"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23376" y="4209295"/>
            <a:ext cx="8574733" cy="928190"/>
          </a:xfrm>
        </p:spPr>
        <p:txBody>
          <a:bodyPr wrap="square"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000" b="0">
                <a:solidFill>
                  <a:srgbClr val="324715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4" name="Rectangle 23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6066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035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08" y="235500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900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1"/>
            <a:ext cx="4178287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3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8974" cy="4479925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137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1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3067046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5936820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201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1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39"/>
          <p:cNvSpPr>
            <a:spLocks noGrp="1"/>
          </p:cNvSpPr>
          <p:nvPr>
            <p:ph sz="quarter" idx="17"/>
          </p:nvPr>
        </p:nvSpPr>
        <p:spPr bwMode="gray">
          <a:xfrm>
            <a:off x="3067046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39"/>
          <p:cNvSpPr>
            <a:spLocks noGrp="1"/>
          </p:cNvSpPr>
          <p:nvPr>
            <p:ph sz="quarter" idx="18"/>
          </p:nvPr>
        </p:nvSpPr>
        <p:spPr bwMode="gray">
          <a:xfrm>
            <a:off x="5936820" y="1733421"/>
            <a:ext cx="2834640" cy="4480054"/>
          </a:xfrm>
        </p:spPr>
        <p:txBody>
          <a:bodyPr wrap="square"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258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2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4681697" y="1733550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197272" y="4121711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4681697" y="4121839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55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81696" y="1733549"/>
            <a:ext cx="4178974" cy="2235708"/>
          </a:xfrm>
        </p:spPr>
        <p:txBody>
          <a:bodyPr lIns="91440" tIns="45720" rIns="91440" bIns="45720" anchor="b">
            <a:noAutofit/>
          </a:bodyPr>
          <a:lstStyle>
            <a:lvl1pPr algn="l">
              <a:lnSpc>
                <a:spcPct val="8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681695" y="4006791"/>
            <a:ext cx="4178974" cy="492443"/>
          </a:xfr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sz="2400" cap="none" baseline="0">
                <a:solidFill>
                  <a:srgbClr val="32471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631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 bwMode="gray">
          <a:xfrm>
            <a:off x="281061" y="1733422"/>
            <a:ext cx="4178287" cy="2091765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 bwMode="gray">
          <a:xfrm>
            <a:off x="281061" y="4121710"/>
            <a:ext cx="4178287" cy="2091764"/>
          </a:xfrm>
          <a:prstGeom prst="rect">
            <a:avLst/>
          </a:prstGeom>
          <a:solidFill>
            <a:schemeClr val="bg2">
              <a:alpha val="20000"/>
            </a:schemeClr>
          </a:solidFill>
          <a:ln w="12700">
            <a:gradFill flip="none" rotWithShape="1">
              <a:gsLst>
                <a:gs pos="100000">
                  <a:schemeClr val="bg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>
                <a:srgbClr val="84BD00"/>
              </a:buClr>
              <a:buFont typeface="Wingdings" pitchFamily="2" charset="2"/>
              <a:buNone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wrap="square"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4" name="Content Placeholder 3"/>
          <p:cNvSpPr>
            <a:spLocks noGrp="1"/>
          </p:cNvSpPr>
          <p:nvPr>
            <p:ph sz="quarter" idx="14"/>
          </p:nvPr>
        </p:nvSpPr>
        <p:spPr>
          <a:xfrm>
            <a:off x="4681696" y="1733550"/>
            <a:ext cx="4173743" cy="4479925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rgbClr val="324715"/>
                </a:solidFill>
              </a:defRPr>
            </a:lvl1pPr>
            <a:lvl2pPr marL="169863" indent="-169863">
              <a:buClr>
                <a:srgbClr val="324715"/>
              </a:buClr>
              <a:buFont typeface="Wingdings" panose="05000000000000000000" pitchFamily="2" charset="2"/>
              <a:buChar char="§"/>
              <a:defRPr/>
            </a:lvl2pPr>
            <a:lvl3pPr marL="346075" indent="-176213">
              <a:buFont typeface="Wingdings" panose="05000000000000000000" pitchFamily="2" charset="2"/>
              <a:buChar char="§"/>
              <a:defRPr/>
            </a:lvl3pPr>
            <a:lvl4pPr marL="574675" indent="-228600">
              <a:buFont typeface="Wingdings" panose="05000000000000000000" pitchFamily="2" charset="2"/>
              <a:buChar char="§"/>
              <a:defRPr/>
            </a:lvl4pPr>
            <a:lvl5pPr marL="803275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3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370238" y="1852293"/>
            <a:ext cx="2516589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rgbClr val="324715"/>
                </a:solidFill>
              </a:defRPr>
            </a:lvl1pPr>
            <a:lvl2pPr marL="169863" indent="-169863">
              <a:buClr>
                <a:srgbClr val="324715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78291" y="1852294"/>
            <a:ext cx="1391880" cy="185535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>
              <a:lnSpc>
                <a:spcPct val="85000"/>
              </a:lnSpc>
            </a:pPr>
            <a:endParaRPr lang="en-US" sz="1400" dirty="0" smtClean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3069041" y="1970497"/>
            <a:ext cx="1211953" cy="1617613"/>
          </a:xfrm>
        </p:spPr>
        <p:txBody>
          <a:bodyPr wrap="square" lIns="91440" tIns="45720" rIns="91440" bIns="45720">
            <a:noAutofit/>
          </a:bodyPr>
          <a:lstStyle>
            <a:lvl1pPr marL="0" indent="0" algn="ctr">
              <a:lnSpc>
                <a:spcPct val="85000"/>
              </a:lnSpc>
              <a:buFontTx/>
              <a:buNone/>
              <a:defRPr sz="11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INSERT LOGO, OR USE PLACEHOLDER TO ALIGN LOGO.</a:t>
            </a:r>
            <a:endParaRPr lang="en-US" dirty="0"/>
          </a:p>
        </p:txBody>
      </p:sp>
      <p:sp>
        <p:nvSpPr>
          <p:cNvPr id="92" name="Content Placeholder 39"/>
          <p:cNvSpPr>
            <a:spLocks noGrp="1"/>
          </p:cNvSpPr>
          <p:nvPr>
            <p:ph sz="quarter" idx="23"/>
          </p:nvPr>
        </p:nvSpPr>
        <p:spPr bwMode="gray">
          <a:xfrm>
            <a:off x="370237" y="4240581"/>
            <a:ext cx="3999933" cy="1854021"/>
          </a:xfrm>
        </p:spPr>
        <p:txBody>
          <a:bodyPr wrap="square"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rgbClr val="324715"/>
                </a:solidFill>
              </a:defRPr>
            </a:lvl1pPr>
            <a:lvl2pPr marL="169863" indent="-169863">
              <a:buClr>
                <a:srgbClr val="324715"/>
              </a:buClr>
              <a:buFont typeface="Wingdings" panose="05000000000000000000" pitchFamily="2" charset="2"/>
              <a:buChar char="§"/>
              <a:defRPr sz="1200"/>
            </a:lvl2pPr>
            <a:lvl3pPr marL="346075" indent="-176213">
              <a:buFont typeface="Wingdings" panose="05000000000000000000" pitchFamily="2" charset="2"/>
              <a:buChar char="§"/>
              <a:defRPr sz="1100"/>
            </a:lvl3pPr>
            <a:lvl4pPr marL="515938" indent="-169863">
              <a:buFont typeface="Wingdings" panose="05000000000000000000" pitchFamily="2" charset="2"/>
              <a:buChar char="§"/>
              <a:defRPr sz="1050"/>
            </a:lvl4pPr>
            <a:lvl5pPr marL="685800" indent="-169863"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21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957512" y="193674"/>
            <a:ext cx="7209456" cy="4701054"/>
          </a:xfrm>
        </p:spPr>
        <p:txBody>
          <a:bodyPr wrap="square" lIns="91440" tIns="45720" rIns="91440" bIns="45720">
            <a:noAutofit/>
          </a:bodyPr>
          <a:lstStyle>
            <a:lvl1pPr marL="117475" indent="-117475">
              <a:lnSpc>
                <a:spcPct val="120000"/>
              </a:lnSpc>
              <a:defRPr sz="2200" b="0"/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957512" y="5174130"/>
            <a:ext cx="7209456" cy="321627"/>
          </a:xfrm>
        </p:spPr>
        <p:txBody>
          <a:bodyPr wrap="square" lIns="91440" tIns="45720" rIns="91440" bIns="45720" anchor="t">
            <a:noAutofit/>
          </a:bodyPr>
          <a:lstStyle>
            <a:lvl1pPr marL="0" indent="0" algn="l">
              <a:buNone/>
              <a:defRPr sz="1800" b="1" cap="none" baseline="0">
                <a:solidFill>
                  <a:srgbClr val="32471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394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3247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312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294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dia Placeholder 2"/>
          <p:cNvSpPr>
            <a:spLocks noGrp="1"/>
          </p:cNvSpPr>
          <p:nvPr>
            <p:ph type="media" sz="quarter" idx="19" hasCustomPrompt="1"/>
          </p:nvPr>
        </p:nvSpPr>
        <p:spPr>
          <a:xfrm>
            <a:off x="1217136" y="566738"/>
            <a:ext cx="6709729" cy="5030787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Insert video here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1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netapp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6373011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993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pattFill prst="wdUpDiag">
          <a:fgClr>
            <a:srgbClr val="8DC63F"/>
          </a:fgClr>
          <a:bgClr>
            <a:srgbClr val="80B7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hidden">
          <a:xfrm>
            <a:off x="0" y="1"/>
            <a:ext cx="9144000" cy="6857999"/>
          </a:xfrm>
          <a:prstGeom prst="rect">
            <a:avLst/>
          </a:prstGeom>
          <a:gradFill flip="none" rotWithShape="1">
            <a:gsLst>
              <a:gs pos="100000">
                <a:srgbClr val="7CB135">
                  <a:alpha val="0"/>
                </a:srgbClr>
              </a:gs>
              <a:gs pos="37000">
                <a:srgbClr val="7CB135"/>
              </a:gs>
              <a:gs pos="0">
                <a:srgbClr val="7CB13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81250" y="2470903"/>
            <a:ext cx="8574733" cy="1470025"/>
          </a:xfrm>
        </p:spPr>
        <p:txBody>
          <a:bodyPr lIns="91440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 bwMode="auto">
          <a:xfrm>
            <a:off x="281251" y="4209295"/>
            <a:ext cx="8574733" cy="928190"/>
          </a:xfrm>
        </p:spPr>
        <p:txBody>
          <a:bodyPr lIns="91440"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2200" b="0">
                <a:solidFill>
                  <a:srgbClr val="324715"/>
                </a:solidFill>
              </a:defRPr>
            </a:lvl1pPr>
            <a:lvl2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2pPr>
            <a:lvl3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3pPr>
            <a:lvl4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4pPr>
            <a:lvl5pPr marL="115888" indent="-115888">
              <a:lnSpc>
                <a:spcPct val="85000"/>
              </a:lnSpc>
              <a:buFont typeface="Arial" panose="020B0604020202020204" pitchFamily="34" charset="0"/>
              <a:buChar char=" "/>
              <a:defRPr sz="2200" b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3" name="Rectangle 22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8" name="NetApp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53" y="417831"/>
            <a:ext cx="1284960" cy="145072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255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</p:spPr>
        <p:txBody>
          <a:bodyPr lIns="9144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9" name="Content Placeholder 39"/>
          <p:cNvSpPr>
            <a:spLocks noGrp="1"/>
          </p:cNvSpPr>
          <p:nvPr>
            <p:ph sz="quarter" idx="15"/>
          </p:nvPr>
        </p:nvSpPr>
        <p:spPr bwMode="gray">
          <a:xfrm>
            <a:off x="197272" y="1733422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0" name="Content Placeholder 3"/>
          <p:cNvSpPr>
            <a:spLocks noGrp="1"/>
          </p:cNvSpPr>
          <p:nvPr>
            <p:ph sz="quarter" idx="14"/>
          </p:nvPr>
        </p:nvSpPr>
        <p:spPr>
          <a:xfrm>
            <a:off x="4681697" y="1733550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Content Placeholder 39"/>
          <p:cNvSpPr>
            <a:spLocks noGrp="1"/>
          </p:cNvSpPr>
          <p:nvPr>
            <p:ph sz="quarter" idx="20"/>
          </p:nvPr>
        </p:nvSpPr>
        <p:spPr bwMode="gray">
          <a:xfrm>
            <a:off x="197272" y="4121711"/>
            <a:ext cx="4178287" cy="209176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Content Placeholder 3"/>
          <p:cNvSpPr>
            <a:spLocks noGrp="1"/>
          </p:cNvSpPr>
          <p:nvPr>
            <p:ph sz="quarter" idx="21"/>
          </p:nvPr>
        </p:nvSpPr>
        <p:spPr>
          <a:xfrm>
            <a:off x="4681697" y="4121839"/>
            <a:ext cx="4178973" cy="2091705"/>
          </a:xfrm>
        </p:spPr>
        <p:txBody>
          <a:bodyPr lIns="9144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223377" y="1106416"/>
            <a:ext cx="8548084" cy="400110"/>
          </a:xfrm>
        </p:spPr>
        <p:txBody>
          <a:bodyPr lIns="91440" tIns="45720" rIns="91440" bIns="4572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313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681696" y="1733549"/>
            <a:ext cx="4178974" cy="2235708"/>
          </a:xfrm>
        </p:spPr>
        <p:txBody>
          <a:bodyPr lIns="91440" tIns="45720" rIns="91440" bIns="45720" anchor="b">
            <a:noAutofit/>
          </a:bodyPr>
          <a:lstStyle>
            <a:lvl1pPr algn="l">
              <a:lnSpc>
                <a:spcPct val="80000"/>
              </a:lnSpc>
              <a:defRPr sz="4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681695" y="4006791"/>
            <a:ext cx="4178974" cy="492443"/>
          </a:xfrm>
        </p:spPr>
        <p:txBody>
          <a:bodyPr lIns="91440" tIns="45720" rIns="91440" bIns="45720" anchor="t">
            <a:noAutofit/>
          </a:bodyPr>
          <a:lstStyle>
            <a:lvl1pPr marL="0" indent="0">
              <a:buNone/>
              <a:defRPr sz="240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34760" y="6238646"/>
            <a:ext cx="8574733" cy="215444"/>
          </a:xfrm>
        </p:spPr>
        <p:txBody>
          <a:bodyPr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800" baseline="0">
                <a:solidFill>
                  <a:schemeClr val="bg2"/>
                </a:solidFill>
              </a:defRPr>
            </a:lvl1pPr>
            <a:lvl2pPr marL="2286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4572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6858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insert source information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tap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734" y="6373763"/>
            <a:ext cx="987552" cy="4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084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<Relationship Id="rId16" Type="http://schemas.openxmlformats.org/officeDocument/2006/relationships/theme" Target="../theme/theme3.xml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78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gradFill>
          <a:gsLst>
            <a:gs pos="100000">
              <a:schemeClr val="bg1"/>
            </a:gs>
            <a:gs pos="13000">
              <a:schemeClr val="bg1"/>
            </a:gs>
            <a:gs pos="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-1" y="0"/>
            <a:ext cx="9144001" cy="6858000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rgbClr val="E2E2E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7000">
                <a:srgbClr val="FFFFFF"/>
              </a:gs>
              <a:gs pos="100000">
                <a:schemeClr val="bg1">
                  <a:alpha val="0"/>
                </a:schemeClr>
              </a:gs>
              <a:gs pos="37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72" y="1686766"/>
            <a:ext cx="8574188" cy="44800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gray">
          <a:xfrm rot="5400000">
            <a:off x="4526280" y="2250553"/>
            <a:ext cx="9144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9" name="Rectangle 28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5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3" r:id="rId3"/>
    <p:sldLayoutId id="2147483772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80" r:id="rId10"/>
    <p:sldLayoutId id="2147483783" r:id="rId11"/>
    <p:sldLayoutId id="2147483781" r:id="rId12"/>
    <p:sldLayoutId id="2147483784" r:id="rId13"/>
    <p:sldLayoutId id="2147483847" r:id="rId14"/>
    <p:sldLayoutId id="2147483853" r:id="rId15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5850" marR="0" indent="-171450" algn="l" defTabSz="914400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SzTx/>
        <a:buFont typeface="Wingdings" panose="05000000000000000000" pitchFamily="2" charset="2"/>
        <a:buChar char="§"/>
        <a:tabLst/>
        <a:defRPr lang="en-US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72" y="1686766"/>
            <a:ext cx="8574188" cy="44800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gray">
          <a:xfrm rot="5400000">
            <a:off x="4526280" y="2250553"/>
            <a:ext cx="9144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5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70" r:id="rId15"/>
    <p:sldLayoutId id="2147483871" r:id="rId16"/>
    <p:sldLayoutId id="2147483872" r:id="rId17"/>
    <p:sldLayoutId id="2147483869" r:id="rId18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5850" marR="0" indent="-171450" algn="l" defTabSz="914400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1">
            <a:lumMod val="65000"/>
            <a:lumOff val="35000"/>
          </a:schemeClr>
        </a:buClr>
        <a:buSzTx/>
        <a:buFont typeface="Wingdings" panose="05000000000000000000" pitchFamily="2" charset="2"/>
        <a:buChar char="§"/>
        <a:tabLst/>
        <a:defRPr lang="en-US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pattFill prst="wdUpDiag">
          <a:fgClr>
            <a:schemeClr val="tx1">
              <a:lumMod val="85000"/>
              <a:lumOff val="15000"/>
            </a:schemeClr>
          </a:fgClr>
          <a:bgClr>
            <a:srgbClr val="0D0D0D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hidden">
          <a:xfrm>
            <a:off x="0" y="0"/>
            <a:ext cx="9143999" cy="6858000"/>
          </a:xfrm>
          <a:prstGeom prst="rect">
            <a:avLst/>
          </a:prstGeom>
          <a:gradFill>
            <a:gsLst>
              <a:gs pos="48000">
                <a:schemeClr val="tx1">
                  <a:alpha val="60000"/>
                </a:schemeClr>
              </a:gs>
              <a:gs pos="73000">
                <a:schemeClr val="tx1"/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" name="Picture 19"/>
          <p:cNvPicPr>
            <a:picLocks noChangeAspect="1" noChangeArrowheads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0" y="4128645"/>
            <a:ext cx="9143999" cy="272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72" y="1686766"/>
            <a:ext cx="8574188" cy="44800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6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bg2"/>
        </a:buClr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085850" marR="0" indent="-171450" algn="l" defTabSz="914400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bg2"/>
        </a:buClr>
        <a:buSzTx/>
        <a:buFont typeface="Wingdings" panose="05000000000000000000" pitchFamily="2" charset="2"/>
        <a:buChar char="§"/>
        <a:tabLst/>
        <a:defRPr lang="en-US" sz="11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pattFill prst="wdUpDiag">
          <a:fgClr>
            <a:srgbClr val="2999FF"/>
          </a:fgClr>
          <a:bgClr>
            <a:srgbClr val="0186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white"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100000">
                <a:srgbClr val="2999FF">
                  <a:alpha val="0"/>
                </a:srgbClr>
              </a:gs>
              <a:gs pos="37000">
                <a:srgbClr val="2999FF"/>
              </a:gs>
              <a:gs pos="0">
                <a:srgbClr val="2999FF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72" y="1686766"/>
            <a:ext cx="8574188" cy="44800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gray">
          <a:xfrm rot="5400000">
            <a:off x="4526280" y="2250553"/>
            <a:ext cx="9144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9" name="Rectangle 28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3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chemeClr val="accent1">
            <a:lumMod val="50000"/>
          </a:schemeClr>
        </a:buClr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1">
            <a:lumMod val="50000"/>
          </a:schemeClr>
        </a:buClr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1">
            <a:lumMod val="50000"/>
          </a:schemeClr>
        </a:buClr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085850" marR="0" indent="-171450" algn="l" defTabSz="914400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accent1">
            <a:lumMod val="50000"/>
          </a:schemeClr>
        </a:buClr>
        <a:buSzTx/>
        <a:buFont typeface="Wingdings" panose="05000000000000000000" pitchFamily="2" charset="2"/>
        <a:buChar char="§"/>
        <a:tabLst/>
        <a:defRPr lang="en-US" sz="11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pattFill prst="wdUpDiag">
          <a:fgClr>
            <a:srgbClr val="8DC63F"/>
          </a:fgClr>
          <a:bgClr>
            <a:srgbClr val="80B73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hidden">
          <a:xfrm>
            <a:off x="0" y="0"/>
            <a:ext cx="9144000" cy="6857999"/>
          </a:xfrm>
          <a:prstGeom prst="rect">
            <a:avLst/>
          </a:prstGeom>
          <a:gradFill flip="none" rotWithShape="1">
            <a:gsLst>
              <a:gs pos="100000">
                <a:srgbClr val="7CB135">
                  <a:alpha val="0"/>
                </a:srgbClr>
              </a:gs>
              <a:gs pos="37000">
                <a:srgbClr val="7CB135"/>
              </a:gs>
              <a:gs pos="0">
                <a:srgbClr val="7CB13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72" y="240329"/>
            <a:ext cx="8574188" cy="9047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72" y="1686766"/>
            <a:ext cx="8574188" cy="44800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gray">
          <a:xfrm rot="5400000">
            <a:off x="4526280" y="2250553"/>
            <a:ext cx="9144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9144000" cy="6863861"/>
            <a:chOff x="0" y="0"/>
            <a:chExt cx="9144000" cy="6863861"/>
          </a:xfrm>
        </p:grpSpPr>
        <p:sp>
          <p:nvSpPr>
            <p:cNvPr id="29" name="Rectangle 28"/>
            <p:cNvSpPr/>
            <p:nvPr userDrawn="1"/>
          </p:nvSpPr>
          <p:spPr bwMode="gray">
            <a:xfrm>
              <a:off x="905256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 userDrawn="1"/>
          </p:nvSpPr>
          <p:spPr bwMode="gray">
            <a:xfrm rot="5400000">
              <a:off x="4526280" y="-4526279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 userDrawn="1"/>
          </p:nvSpPr>
          <p:spPr bwMode="gray">
            <a:xfrm rot="5400000">
              <a:off x="4526280" y="2246141"/>
              <a:ext cx="91440" cy="9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 userDrawn="1"/>
          </p:nvSpPr>
          <p:spPr bwMode="gray">
            <a:xfrm>
              <a:off x="0" y="0"/>
              <a:ext cx="9144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70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3731" y="6460666"/>
            <a:ext cx="472633" cy="26080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1000" b="1" smtClean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93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4950" indent="-234950" algn="l" defTabSz="914400" rtl="0" eaLnBrk="1" latinLnBrk="0" hangingPunct="1">
        <a:lnSpc>
          <a:spcPct val="95000"/>
        </a:lnSpc>
        <a:spcBef>
          <a:spcPts val="1200"/>
        </a:spcBef>
        <a:spcAft>
          <a:spcPts val="400"/>
        </a:spcAft>
        <a:buClr>
          <a:srgbClr val="324715"/>
        </a:buClr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085850" marR="0" indent="-171450" algn="l" defTabSz="914400" rtl="0" eaLnBrk="1" fontAlgn="auto" latinLnBrk="0" hangingPunct="1">
        <a:lnSpc>
          <a:spcPct val="85000"/>
        </a:lnSpc>
        <a:spcBef>
          <a:spcPts val="200"/>
        </a:spcBef>
        <a:spcAft>
          <a:spcPts val="400"/>
        </a:spcAft>
        <a:buClr>
          <a:schemeClr val="tx2">
            <a:lumMod val="50000"/>
          </a:schemeClr>
        </a:buClr>
        <a:buSzTx/>
        <a:buFont typeface="Wingdings" panose="05000000000000000000" pitchFamily="2" charset="2"/>
        <a:buChar char="§"/>
        <a:tabLst/>
        <a:defRPr lang="en-US" sz="11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installation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hyperlink" Target="http://blog.pkiwi.com/wp-content/uploads/2015/11/netapp-harvest-grafana-2.5.zip" TargetMode="External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raw.githubusercontent.com/dburkland/harvest/master/bashrc" TargetMode="External"/><Relationship Id="rId4" Type="http://schemas.openxmlformats.org/officeDocument/2006/relationships/hyperlink" Target="https://raw.githubusercontent.com/dburkland/harvest/master/Dockerfile" TargetMode="External"/><Relationship Id="rId5" Type="http://schemas.openxmlformats.org/officeDocument/2006/relationships/hyperlink" Target="https://raw.githubusercontent.com/dburkland/harvest/master/grafana_graphite_harvest_silent.sh" TargetMode="External"/><Relationship Id="rId6" Type="http://schemas.openxmlformats.org/officeDocument/2006/relationships/hyperlink" Target="https://raw.githubusercontent.com/dburkland/harvest/master/mysql_silent.sh" TargetMode="External"/><Relationship Id="rId7" Type="http://schemas.openxmlformats.org/officeDocument/2006/relationships/hyperlink" Target="https://raw.githubusercontent.com/dburkland/harvest/master/netapp_harvest_automated_setup" TargetMode="External"/><Relationship Id="rId8" Type="http://schemas.openxmlformats.org/officeDocument/2006/relationships/hyperlink" Target="https://raw.githubusercontent.com/dburkland/harvest/master/proxy_enable.sh" TargetMode="External"/><Relationship Id="rId9" Type="http://schemas.openxmlformats.org/officeDocument/2006/relationships/hyperlink" Target="http://mysupport.netapp.com/tools/info/ECMLP2314554I.html?productID=61924" TargetMode="External"/><Relationship Id="rId10" Type="http://schemas.openxmlformats.org/officeDocument/2006/relationships/hyperlink" Target="http://mysupport.netapp.com/NOW/download/software/nmsdk/5.4P1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hyperlink" Target="http://community.netapp.com/t5/Technology/Docker-Volumes-Using-NetApp-Storage/ba-p/108159" TargetMode="External"/><Relationship Id="rId12" Type="http://schemas.openxmlformats.org/officeDocument/2006/relationships/hyperlink" Target="http://www.dburkland.com/" TargetMode="External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dburkland.com/how-to-setup-netapp-harvest-using-docker/" TargetMode="External"/><Relationship Id="rId4" Type="http://schemas.openxmlformats.org/officeDocument/2006/relationships/hyperlink" Target="https://github.com/dburkland/harvest" TargetMode="External"/><Relationship Id="rId5" Type="http://schemas.openxmlformats.org/officeDocument/2006/relationships/hyperlink" Target="http://mysupport.netapp.com/tools/info/ECMLP2314554I.html?productID=61924" TargetMode="External"/><Relationship Id="rId6" Type="http://schemas.openxmlformats.org/officeDocument/2006/relationships/hyperlink" Target="http://blog.pkiwi.com/" TargetMode="External"/><Relationship Id="rId7" Type="http://schemas.openxmlformats.org/officeDocument/2006/relationships/hyperlink" Target="https://www.brainshark.com/netapp/2258-3-2015/zHJzMt9r0zHbpFz0" TargetMode="External"/><Relationship Id="rId8" Type="http://schemas.openxmlformats.org/officeDocument/2006/relationships/hyperlink" Target="http://www.dburkland.com/how-to-setup-graphite-to-visualize-oncommand-performance-manager-data/" TargetMode="External"/><Relationship Id="rId9" Type="http://schemas.openxmlformats.org/officeDocument/2006/relationships/hyperlink" Target="http://www.dburkland.com/how-to-setup-grafana-with-graphite-and-create-basic-dashboards/" TargetMode="External"/><Relationship Id="rId10" Type="http://schemas.openxmlformats.org/officeDocument/2006/relationships/hyperlink" Target="https://www.docker.com/what-docke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Performance Tools Update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Dan Burkland</a:t>
            </a:r>
          </a:p>
          <a:p>
            <a:pPr lvl="2">
              <a:buNone/>
            </a:pPr>
            <a:r>
              <a:rPr lang="en-US" dirty="0" smtClean="0"/>
              <a:t>Professional Services Consultant</a:t>
            </a:r>
          </a:p>
          <a:p>
            <a:pPr lvl="2"/>
            <a:r>
              <a:rPr lang="en-US" dirty="0" smtClean="0"/>
              <a:t>Tech </a:t>
            </a:r>
            <a:r>
              <a:rPr lang="en-US" smtClean="0"/>
              <a:t>ONTAP </a:t>
            </a:r>
            <a:r>
              <a:rPr lang="en-US" smtClean="0"/>
              <a:t>Live – </a:t>
            </a:r>
            <a:r>
              <a:rPr lang="is-IS" dirty="0" smtClean="0"/>
              <a:t>2016</a:t>
            </a:r>
            <a:r>
              <a:rPr lang="en-US" dirty="0" smtClean="0"/>
              <a:t>-01-13 &amp; 2016-01-14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50324" y="6480986"/>
            <a:ext cx="4905349" cy="240489"/>
          </a:xfrm>
        </p:spPr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972" y="5100351"/>
            <a:ext cx="2243533" cy="1490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195" y="4620309"/>
            <a:ext cx="1478071" cy="19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44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2 – Node Dashboard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30" y="1506527"/>
            <a:ext cx="8662275" cy="497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06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3 – Volume Dashboard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" y="1506526"/>
            <a:ext cx="8637223" cy="49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0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64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1</a:t>
            </a:r>
            <a:r>
              <a:rPr lang="en-US" dirty="0" smtClean="0"/>
              <a:t> – Root Cause Analysis Example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smtClean="0"/>
              <a:t>At approximately 01:05 CST on 2016-01-14, users of ACME’s main web application reported “slow” page load times</a:t>
            </a:r>
          </a:p>
          <a:p>
            <a:r>
              <a:rPr lang="en-US" dirty="0" smtClean="0"/>
              <a:t>What we know</a:t>
            </a:r>
          </a:p>
          <a:p>
            <a:pPr lvl="1"/>
            <a:r>
              <a:rPr lang="en-US" dirty="0" smtClean="0"/>
              <a:t>Application server and database are stored in </a:t>
            </a:r>
            <a:r>
              <a:rPr lang="en-US" dirty="0"/>
              <a:t>the “</a:t>
            </a:r>
            <a:r>
              <a:rPr lang="en-US" dirty="0" smtClean="0"/>
              <a:t>redhat_prod_vmware_ds_nfs_02” VMware volume</a:t>
            </a:r>
          </a:p>
          <a:p>
            <a:pPr lvl="1"/>
            <a:r>
              <a:rPr lang="en-US" dirty="0" smtClean="0"/>
              <a:t>Aforementioned volume resides on the cs001-pn02 cluster node</a:t>
            </a:r>
          </a:p>
          <a:p>
            <a:pPr lvl="1"/>
            <a:r>
              <a:rPr lang="en-US" dirty="0" smtClean="0"/>
              <a:t>Application’s database is sensitive to backend storage latency and requires sub-2ms response time</a:t>
            </a:r>
          </a:p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Use NetApp Harvest to determine root cause of latency spike</a:t>
            </a:r>
          </a:p>
        </p:txBody>
      </p:sp>
    </p:spTree>
    <p:extLst>
      <p:ext uri="{BB962C8B-B14F-4D97-AF65-F5344CB8AC3E}">
        <p14:creationId xmlns:p14="http://schemas.microsoft.com/office/powerpoint/2010/main" val="2048966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2 – Another Root Cause Analysis Example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smtClean="0"/>
              <a:t>At approximately 10:18 CST on 2016-01-14, ACME corporate users reported “slow” file transfers to many CIFS </a:t>
            </a:r>
            <a:r>
              <a:rPr lang="en-US" dirty="0" smtClean="0"/>
              <a:t>file shares</a:t>
            </a:r>
            <a:endParaRPr lang="en-US" dirty="0" smtClean="0"/>
          </a:p>
          <a:p>
            <a:r>
              <a:rPr lang="en-US" dirty="0" smtClean="0"/>
              <a:t>What we know</a:t>
            </a:r>
          </a:p>
          <a:p>
            <a:pPr lvl="1"/>
            <a:r>
              <a:rPr lang="en-US" dirty="0" smtClean="0"/>
              <a:t>All volumes shared out via CIFS are attached to the “lab_svm_files” SVM</a:t>
            </a:r>
          </a:p>
          <a:p>
            <a:pPr lvl="1"/>
            <a:r>
              <a:rPr lang="en-US" dirty="0" smtClean="0"/>
              <a:t>Each cDOT node has 1 active x 1Gb link to the upstream network at any given time</a:t>
            </a:r>
          </a:p>
          <a:p>
            <a:pPr lvl="1"/>
            <a:r>
              <a:rPr lang="en-US" dirty="0" smtClean="0"/>
              <a:t>Only 1 x CIFS LIF exists for the aforementioned SVM, and it resides on the a0a (active/passive) ifgrp (1Gb) on the “cs001-pn01” cluster node</a:t>
            </a:r>
          </a:p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Use NetApp Harvest to determine root cause</a:t>
            </a:r>
          </a:p>
        </p:txBody>
      </p:sp>
    </p:spTree>
    <p:extLst>
      <p:ext uri="{BB962C8B-B14F-4D97-AF65-F5344CB8AC3E}">
        <p14:creationId xmlns:p14="http://schemas.microsoft.com/office/powerpoint/2010/main" val="21449780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668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Deployment Walkthrough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1</a:t>
            </a:r>
            <a:r>
              <a:rPr lang="en-US" dirty="0" smtClean="0"/>
              <a:t> – Prerequisites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smtClean="0"/>
              <a:t>Prereqs</a:t>
            </a:r>
          </a:p>
          <a:p>
            <a:pPr lvl="1"/>
            <a:r>
              <a:rPr lang="en-US" dirty="0" smtClean="0"/>
              <a:t>Linux Server (physical or virtual)</a:t>
            </a:r>
          </a:p>
          <a:p>
            <a:pPr lvl="2"/>
            <a:r>
              <a:rPr lang="en-US" dirty="0" smtClean="0"/>
              <a:t>CPU: </a:t>
            </a:r>
            <a:r>
              <a:rPr lang="en-US" dirty="0" smtClean="0"/>
              <a:t>2 </a:t>
            </a:r>
            <a:r>
              <a:rPr lang="en-US" dirty="0" smtClean="0"/>
              <a:t>CPU</a:t>
            </a:r>
          </a:p>
          <a:p>
            <a:pPr lvl="2"/>
            <a:r>
              <a:rPr lang="en-US" dirty="0" smtClean="0"/>
              <a:t>RAM: 4 GB</a:t>
            </a:r>
          </a:p>
          <a:p>
            <a:pPr lvl="2"/>
            <a:r>
              <a:rPr lang="en-US" dirty="0" smtClean="0"/>
              <a:t>HDD: root (OS) file system – 20 GB+, /opt/data file system – 100GB+</a:t>
            </a:r>
          </a:p>
          <a:p>
            <a:pPr lvl="2"/>
            <a:r>
              <a:rPr lang="en-US" dirty="0" smtClean="0"/>
              <a:t>Network: Outbound ftp/http/https access</a:t>
            </a:r>
          </a:p>
          <a:p>
            <a:pPr lvl="2"/>
            <a:r>
              <a:rPr lang="en-US" dirty="0" smtClean="0"/>
              <a:t>Distribution: CentOS or RHEL is preferred</a:t>
            </a:r>
          </a:p>
          <a:p>
            <a:pPr lvl="2"/>
            <a:r>
              <a:rPr lang="en-US" dirty="0" smtClean="0"/>
              <a:t>Access: direct or sudo-based root access to the aforementioned Linux system </a:t>
            </a:r>
          </a:p>
          <a:p>
            <a:r>
              <a:rPr lang="en-US" dirty="0" smtClean="0"/>
              <a:t>Create Persistent Data Directories</a:t>
            </a:r>
          </a:p>
          <a:p>
            <a:r>
              <a:rPr lang="en-US" dirty="0" smtClean="0"/>
              <a:t>Install &amp; Start Docker</a:t>
            </a:r>
          </a:p>
          <a:p>
            <a:r>
              <a:rPr lang="en-US" dirty="0"/>
              <a:t>Build Docker Container</a:t>
            </a:r>
          </a:p>
          <a:p>
            <a:r>
              <a:rPr lang="en-US" dirty="0" smtClean="0"/>
              <a:t>Final Steps 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7295413" y="2692419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8206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Deployment Walkthrough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2 – Create Persistent Data Directories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smtClean="0"/>
              <a:t>Prereqs</a:t>
            </a:r>
          </a:p>
          <a:p>
            <a:pPr lvl="1"/>
            <a:r>
              <a:rPr lang="en-US" dirty="0" smtClean="0"/>
              <a:t>Linux Server (physical or virtual)</a:t>
            </a:r>
          </a:p>
          <a:p>
            <a:pPr lvl="2"/>
            <a:r>
              <a:rPr lang="en-US" dirty="0" smtClean="0"/>
              <a:t>CPU: </a:t>
            </a:r>
            <a:r>
              <a:rPr lang="en-US" dirty="0" smtClean="0"/>
              <a:t>2 </a:t>
            </a:r>
            <a:r>
              <a:rPr lang="en-US" dirty="0" smtClean="0"/>
              <a:t>CPU</a:t>
            </a:r>
          </a:p>
          <a:p>
            <a:pPr lvl="2"/>
            <a:r>
              <a:rPr lang="en-US" dirty="0" smtClean="0"/>
              <a:t>RAM: 4 GB</a:t>
            </a:r>
          </a:p>
          <a:p>
            <a:pPr lvl="2"/>
            <a:r>
              <a:rPr lang="en-US" dirty="0" smtClean="0"/>
              <a:t>HDD: root (OS) file system – 20 GB+, /opt/data file system – 100GB+</a:t>
            </a:r>
          </a:p>
          <a:p>
            <a:pPr lvl="2"/>
            <a:r>
              <a:rPr lang="en-US" dirty="0" smtClean="0"/>
              <a:t>Network: Outbound ftp/http/https access</a:t>
            </a:r>
          </a:p>
          <a:p>
            <a:pPr lvl="2"/>
            <a:r>
              <a:rPr lang="en-US" dirty="0" smtClean="0"/>
              <a:t>Distribution: CentOS or RHEL is preferred</a:t>
            </a:r>
          </a:p>
          <a:p>
            <a:pPr lvl="2"/>
            <a:r>
              <a:rPr lang="en-US" dirty="0" smtClean="0"/>
              <a:t>Access: direct or sudo-based root access to the aforementioned Linux system </a:t>
            </a:r>
          </a:p>
          <a:p>
            <a:r>
              <a:rPr lang="en-US" dirty="0" smtClean="0"/>
              <a:t>Create Persistent Data Directories</a:t>
            </a:r>
          </a:p>
          <a:p>
            <a:r>
              <a:rPr lang="en-US" dirty="0" smtClean="0"/>
              <a:t>Install &amp; Start Docker</a:t>
            </a:r>
          </a:p>
          <a:p>
            <a:r>
              <a:rPr lang="en-US" dirty="0"/>
              <a:t>Build Docker Container</a:t>
            </a:r>
          </a:p>
          <a:p>
            <a:r>
              <a:rPr lang="en-US" dirty="0" smtClean="0"/>
              <a:t>Final Steps 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4752629" y="4023616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42969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Deployment Walkthrough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2 – Create Persistent Data Directories (Cont.)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7" y="3151219"/>
            <a:ext cx="7950200" cy="239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17" y="3385971"/>
            <a:ext cx="7950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38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Deployment Walkthrough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3</a:t>
            </a:r>
            <a:r>
              <a:rPr lang="en-US" dirty="0" smtClean="0"/>
              <a:t> – Install &amp; Start Docker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smtClean="0"/>
              <a:t>Prereqs</a:t>
            </a:r>
          </a:p>
          <a:p>
            <a:pPr lvl="1"/>
            <a:r>
              <a:rPr lang="en-US" dirty="0" smtClean="0"/>
              <a:t>Linux Server (physical or virtual)</a:t>
            </a:r>
          </a:p>
          <a:p>
            <a:pPr lvl="2"/>
            <a:r>
              <a:rPr lang="en-US" dirty="0" smtClean="0"/>
              <a:t>CPU: </a:t>
            </a:r>
            <a:r>
              <a:rPr lang="en-US" dirty="0" smtClean="0"/>
              <a:t>2 </a:t>
            </a:r>
            <a:r>
              <a:rPr lang="en-US" dirty="0" smtClean="0"/>
              <a:t>CPU</a:t>
            </a:r>
            <a:endParaRPr lang="en-US" dirty="0" smtClean="0"/>
          </a:p>
          <a:p>
            <a:pPr lvl="2"/>
            <a:r>
              <a:rPr lang="en-US" dirty="0" smtClean="0"/>
              <a:t>RAM: 4 GB</a:t>
            </a:r>
          </a:p>
          <a:p>
            <a:pPr lvl="2"/>
            <a:r>
              <a:rPr lang="en-US" dirty="0" smtClean="0"/>
              <a:t>HDD: root (OS) file system – 20 GB+, /opt/data file system – 100GB+</a:t>
            </a:r>
          </a:p>
          <a:p>
            <a:pPr lvl="2"/>
            <a:r>
              <a:rPr lang="en-US" dirty="0" smtClean="0"/>
              <a:t>Network: Outbound ftp/http/https access</a:t>
            </a:r>
          </a:p>
          <a:p>
            <a:pPr lvl="2"/>
            <a:r>
              <a:rPr lang="en-US" dirty="0" smtClean="0"/>
              <a:t>Distribution: CentOS or RHEL is preferred</a:t>
            </a:r>
          </a:p>
          <a:p>
            <a:pPr lvl="2"/>
            <a:r>
              <a:rPr lang="en-US" dirty="0" smtClean="0"/>
              <a:t>Access: direct or sudo-based root access to the aforementioned Linux system </a:t>
            </a:r>
          </a:p>
          <a:p>
            <a:r>
              <a:rPr lang="en-US" dirty="0" smtClean="0"/>
              <a:t>Create Persistent Data Directories</a:t>
            </a:r>
          </a:p>
          <a:p>
            <a:r>
              <a:rPr lang="en-US" dirty="0" smtClean="0"/>
              <a:t>Install &amp; Start Docker</a:t>
            </a:r>
          </a:p>
          <a:p>
            <a:r>
              <a:rPr lang="en-US" dirty="0"/>
              <a:t>Build Docker Container</a:t>
            </a:r>
          </a:p>
          <a:p>
            <a:r>
              <a:rPr lang="en-US" dirty="0" smtClean="0"/>
              <a:t>Final Steps 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3211928" y="4524657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8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Current State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New Performance Monitoring Solution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Deployment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Examples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Review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1"/>
                </a:solidFill>
              </a:rPr>
              <a:t>Resources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504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Deployment Walkthrough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/>
              <a:t>3</a:t>
            </a:r>
            <a:r>
              <a:rPr lang="en-US" dirty="0" smtClean="0"/>
              <a:t> – Install &amp; Start Docker (Cont.)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smtClean="0"/>
              <a:t>CentOS/RHEL 6.7+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CentOS 7.0+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Red Hat Enterprise Linux (RHEL) 7.0</a:t>
            </a:r>
          </a:p>
          <a:p>
            <a:endParaRPr lang="en-US" dirty="0"/>
          </a:p>
          <a:p>
            <a:r>
              <a:rPr lang="en-US" dirty="0" smtClean="0"/>
              <a:t>Other Distributions</a:t>
            </a:r>
          </a:p>
          <a:p>
            <a:pPr lvl="1"/>
            <a:r>
              <a:rPr lang="en-US" dirty="0" smtClean="0"/>
              <a:t>See </a:t>
            </a:r>
            <a:r>
              <a:rPr lang="en-US" dirty="0" smtClean="0">
                <a:hlinkClick r:id="rId3"/>
              </a:rPr>
              <a:t>here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91" y="2178612"/>
            <a:ext cx="8343900" cy="77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66" y="3444995"/>
            <a:ext cx="75057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66" y="4498980"/>
            <a:ext cx="7493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145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Deployment Walkthrough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4 – Build Docker Container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smtClean="0"/>
              <a:t>Prereqs</a:t>
            </a:r>
          </a:p>
          <a:p>
            <a:pPr lvl="1"/>
            <a:r>
              <a:rPr lang="en-US" dirty="0" smtClean="0"/>
              <a:t>Linux Server (physical or virtual)</a:t>
            </a:r>
          </a:p>
          <a:p>
            <a:pPr lvl="2"/>
            <a:r>
              <a:rPr lang="en-US" dirty="0" smtClean="0"/>
              <a:t>CPU: </a:t>
            </a:r>
            <a:r>
              <a:rPr lang="en-US" dirty="0" smtClean="0"/>
              <a:t>2 </a:t>
            </a:r>
            <a:r>
              <a:rPr lang="en-US" dirty="0" smtClean="0"/>
              <a:t>CPU</a:t>
            </a:r>
          </a:p>
          <a:p>
            <a:pPr lvl="2"/>
            <a:r>
              <a:rPr lang="en-US" dirty="0" smtClean="0"/>
              <a:t>RAM: 4 GB</a:t>
            </a:r>
          </a:p>
          <a:p>
            <a:pPr lvl="2"/>
            <a:r>
              <a:rPr lang="en-US" dirty="0" smtClean="0"/>
              <a:t>HDD: root (OS) file system – 20 GB+, /opt/data file system – 100GB+</a:t>
            </a:r>
          </a:p>
          <a:p>
            <a:pPr lvl="2"/>
            <a:r>
              <a:rPr lang="en-US" dirty="0" smtClean="0"/>
              <a:t>Network: Outbound ftp/http/https access</a:t>
            </a:r>
          </a:p>
          <a:p>
            <a:pPr lvl="2"/>
            <a:r>
              <a:rPr lang="en-US" dirty="0" smtClean="0"/>
              <a:t>Distribution: CentOS or RHEL is preferred</a:t>
            </a:r>
          </a:p>
          <a:p>
            <a:pPr lvl="2"/>
            <a:r>
              <a:rPr lang="en-US" dirty="0" smtClean="0"/>
              <a:t>Access: direct or sudo-based root access to the aforementioned Linux system </a:t>
            </a:r>
          </a:p>
          <a:p>
            <a:r>
              <a:rPr lang="en-US" dirty="0" smtClean="0"/>
              <a:t>Create Persistent Data Directories</a:t>
            </a:r>
          </a:p>
          <a:p>
            <a:r>
              <a:rPr lang="en-US" dirty="0" smtClean="0"/>
              <a:t>Install &amp; Start Docker</a:t>
            </a:r>
          </a:p>
          <a:p>
            <a:r>
              <a:rPr lang="en-US" dirty="0" smtClean="0"/>
              <a:t>Build Docker Container</a:t>
            </a:r>
          </a:p>
          <a:p>
            <a:r>
              <a:rPr lang="en-US" dirty="0" smtClean="0"/>
              <a:t>Final Steps 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3412344" y="5013173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18857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Deployment Walkthrough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4 – Build Docker Container (Cont.)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smtClean="0"/>
              <a:t>Download the following files to “/root/docker/harvest” on the Docker host server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3"/>
              </a:rPr>
              <a:t>bashrc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4"/>
              </a:rPr>
              <a:t>Dockerfile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5"/>
              </a:rPr>
              <a:t>grafana_graphite_harvest_silent.sh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6"/>
              </a:rPr>
              <a:t>mysql_silent.sh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7"/>
              </a:rPr>
              <a:t>netapp_harvest_automated_setup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8"/>
              </a:rPr>
              <a:t>proxy_enable.sh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9"/>
              </a:rPr>
              <a:t>netapp-harvest-1.2.2.zip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10"/>
              </a:rPr>
              <a:t>netapp-manageability-sdk-5.4P1.zip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  <a:hlinkClick r:id="rId11"/>
              </a:rPr>
              <a:t>netapp-harvest-grafana-2.5.zip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Allow execution of recently downloaded scripts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099" y="5570918"/>
            <a:ext cx="7531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101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Deployment Walkthrough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4 – Build Docker Container (Cont.)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 smtClean="0"/>
              <a:t>Build the Harvest Docker image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Deploy a new container using the new Docker image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77" y="2186246"/>
            <a:ext cx="7505700" cy="241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8" y="2905294"/>
            <a:ext cx="80264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60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Deployment Walkthrough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5 – Final Setup Steps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574733" cy="4479925"/>
          </a:xfrm>
        </p:spPr>
        <p:txBody>
          <a:bodyPr/>
          <a:lstStyle/>
          <a:p>
            <a:r>
              <a:rPr lang="en-US" dirty="0"/>
              <a:t>Prereqs</a:t>
            </a:r>
          </a:p>
          <a:p>
            <a:pPr lvl="1"/>
            <a:r>
              <a:rPr lang="en-US" dirty="0"/>
              <a:t>Linux Server (physical or virtual)</a:t>
            </a:r>
          </a:p>
          <a:p>
            <a:pPr lvl="2"/>
            <a:r>
              <a:rPr lang="en-US" dirty="0"/>
              <a:t>CPU: </a:t>
            </a:r>
            <a:r>
              <a:rPr lang="en-US" dirty="0" smtClean="0"/>
              <a:t>2 </a:t>
            </a:r>
            <a:r>
              <a:rPr lang="en-US" dirty="0"/>
              <a:t>CPU</a:t>
            </a:r>
          </a:p>
          <a:p>
            <a:pPr lvl="2"/>
            <a:r>
              <a:rPr lang="en-US" dirty="0"/>
              <a:t>RAM: 4 GB</a:t>
            </a:r>
          </a:p>
          <a:p>
            <a:pPr lvl="2"/>
            <a:r>
              <a:rPr lang="en-US" dirty="0"/>
              <a:t>HDD: root (OS) file system – 20 GB+, /opt/data file system – 100GB+</a:t>
            </a:r>
          </a:p>
          <a:p>
            <a:pPr lvl="2"/>
            <a:r>
              <a:rPr lang="en-US" dirty="0"/>
              <a:t>Network: Outbound ftp/http/https access</a:t>
            </a:r>
          </a:p>
          <a:p>
            <a:pPr lvl="2"/>
            <a:r>
              <a:rPr lang="en-US" dirty="0"/>
              <a:t>Distribution: CentOS or RHEL is preferred</a:t>
            </a:r>
          </a:p>
          <a:p>
            <a:pPr lvl="2"/>
            <a:r>
              <a:rPr lang="en-US" dirty="0"/>
              <a:t>Access: direct or sudo-based root access to the aforementioned Linux system </a:t>
            </a:r>
          </a:p>
          <a:p>
            <a:r>
              <a:rPr lang="en-US" dirty="0"/>
              <a:t>Create Persistent Data Directories</a:t>
            </a:r>
          </a:p>
          <a:p>
            <a:r>
              <a:rPr lang="en-US" dirty="0"/>
              <a:t>Install &amp; Start Docker</a:t>
            </a:r>
          </a:p>
          <a:p>
            <a:r>
              <a:rPr lang="en-US" dirty="0"/>
              <a:t>Build Docker Container</a:t>
            </a:r>
          </a:p>
          <a:p>
            <a:r>
              <a:rPr lang="en-US" dirty="0"/>
              <a:t>Final Steps </a:t>
            </a:r>
          </a:p>
        </p:txBody>
      </p:sp>
      <p:sp>
        <p:nvSpPr>
          <p:cNvPr id="8" name="Left Arrow 7"/>
          <p:cNvSpPr/>
          <p:nvPr/>
        </p:nvSpPr>
        <p:spPr>
          <a:xfrm>
            <a:off x="2247425" y="5510776"/>
            <a:ext cx="978408" cy="484632"/>
          </a:xfrm>
          <a:prstGeom prst="leftArrow">
            <a:avLst/>
          </a:prstGeom>
          <a:solidFill>
            <a:srgbClr val="0186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4232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Deployment Walkthrough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smtClean="0"/>
              <a:t>5 </a:t>
            </a:r>
            <a:r>
              <a:rPr lang="en-US" dirty="0"/>
              <a:t>– </a:t>
            </a:r>
            <a:r>
              <a:rPr lang="en-US" dirty="0" smtClean="0"/>
              <a:t>Final Setup Steps (Cont.)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733550"/>
            <a:ext cx="8729890" cy="4479925"/>
          </a:xfrm>
        </p:spPr>
        <p:txBody>
          <a:bodyPr/>
          <a:lstStyle/>
          <a:p>
            <a:r>
              <a:rPr lang="en-US" dirty="0"/>
              <a:t>Create the Harvest user </a:t>
            </a:r>
            <a:r>
              <a:rPr lang="en-US" dirty="0" smtClean="0"/>
              <a:t>account </a:t>
            </a:r>
            <a:r>
              <a:rPr lang="en-US" dirty="0"/>
              <a:t>&amp; role on each NetApp system you wish to </a:t>
            </a:r>
            <a:r>
              <a:rPr lang="en-US" dirty="0" smtClean="0"/>
              <a:t>monitor</a:t>
            </a:r>
          </a:p>
          <a:p>
            <a:r>
              <a:rPr lang="en-US" dirty="0" smtClean="0"/>
              <a:t>Define all applicable NetApp systems in Harvest configuration file “/opt/data/opt/netapp-harvest-conf/netapp-harvest.conf”</a:t>
            </a:r>
          </a:p>
          <a:p>
            <a:pPr lvl="1"/>
            <a:r>
              <a:rPr lang="en-US" dirty="0" smtClean="0"/>
              <a:t>7mode controller or cDOT cluster	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Login to the container and apply the final setup changes by restarting the Harvest service</a:t>
            </a:r>
          </a:p>
          <a:p>
            <a:pPr lvl="1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50" y="3529120"/>
            <a:ext cx="3433467" cy="1150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13" y="5471371"/>
            <a:ext cx="802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140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196728" y="1533422"/>
            <a:ext cx="8574733" cy="447992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OPM is designed for detection and alerting on most common performance issues</a:t>
            </a:r>
            <a:endParaRPr lang="en-US" dirty="0"/>
          </a:p>
          <a:p>
            <a:r>
              <a:rPr lang="en-US" dirty="0" smtClean="0"/>
              <a:t>For deeper investigation, use NetApp Harvest</a:t>
            </a:r>
          </a:p>
          <a:p>
            <a:pPr lvl="1"/>
            <a:r>
              <a:rPr lang="en-US" dirty="0" smtClean="0"/>
              <a:t>19 dashboards with ability to customize</a:t>
            </a:r>
          </a:p>
          <a:p>
            <a:pPr lvl="1"/>
            <a:r>
              <a:rPr lang="en-US" dirty="0" smtClean="0"/>
              <a:t>500+ counters</a:t>
            </a:r>
          </a:p>
          <a:p>
            <a:pPr lvl="1"/>
            <a:r>
              <a:rPr lang="en-US" dirty="0" smtClean="0"/>
              <a:t>Built on open source technologies</a:t>
            </a:r>
          </a:p>
          <a:p>
            <a:pPr lvl="1"/>
            <a:r>
              <a:rPr lang="en-US" dirty="0" smtClean="0"/>
              <a:t>Free: $0</a:t>
            </a:r>
          </a:p>
          <a:p>
            <a:pPr lvl="1"/>
            <a:r>
              <a:rPr lang="en-US" dirty="0" smtClean="0"/>
              <a:t>Designed with scale in mind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13" name="Picture 12" descr="Person_Checkmark_Hi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832" y="4630067"/>
            <a:ext cx="2155629" cy="157527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478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4"/>
          </p:nvPr>
        </p:nvSpPr>
        <p:spPr>
          <a:xfrm>
            <a:off x="201168" y="1314963"/>
            <a:ext cx="8574733" cy="48861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u="sng" dirty="0" smtClean="0">
                <a:hlinkClick r:id="rId3"/>
              </a:rPr>
              <a:t>[DBurkland.com] How To Setup NetApp Harvest Using Docker</a:t>
            </a:r>
            <a:endParaRPr lang="en-US" u="sng" dirty="0"/>
          </a:p>
          <a:p>
            <a:pPr>
              <a:lnSpc>
                <a:spcPct val="100000"/>
              </a:lnSpc>
            </a:pPr>
            <a:r>
              <a:rPr lang="en-US" dirty="0" smtClean="0"/>
              <a:t>Sources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  <a:hlinkClick r:id="rId4"/>
              </a:rPr>
              <a:t>[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GitHub] dburkland/harvest </a:t>
            </a:r>
            <a:r>
              <a:rPr lang="en-US" dirty="0" smtClean="0">
                <a:solidFill>
                  <a:srgbClr val="FF0000"/>
                </a:solidFill>
                <a:hlinkClick r:id="rId4"/>
              </a:rPr>
              <a:t>Repository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  <a:hlinkClick r:id="rId5"/>
              </a:rPr>
              <a:t>NetApp </a:t>
            </a:r>
            <a:r>
              <a:rPr lang="en-US" dirty="0">
                <a:solidFill>
                  <a:srgbClr val="FF0000"/>
                </a:solidFill>
                <a:hlinkClick r:id="rId5"/>
              </a:rPr>
              <a:t>Harvest Installation and Administration </a:t>
            </a:r>
            <a:r>
              <a:rPr lang="en-US" dirty="0" smtClean="0">
                <a:solidFill>
                  <a:srgbClr val="FF0000"/>
                </a:solidFill>
                <a:hlinkClick r:id="rId5"/>
              </a:rPr>
              <a:t>Guide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  <a:hlinkClick r:id="rId6"/>
              </a:rPr>
              <a:t>Christopher </a:t>
            </a:r>
            <a:r>
              <a:rPr lang="en-US" dirty="0">
                <a:solidFill>
                  <a:srgbClr val="FF0000"/>
                </a:solidFill>
                <a:hlinkClick r:id="rId6"/>
              </a:rPr>
              <a:t>Madden’s </a:t>
            </a:r>
            <a:r>
              <a:rPr lang="en-US" dirty="0" smtClean="0">
                <a:solidFill>
                  <a:srgbClr val="FF0000"/>
                </a:solidFill>
                <a:hlinkClick r:id="rId6"/>
              </a:rPr>
              <a:t>Blog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  <a:hlinkClick r:id="rId7"/>
              </a:rPr>
              <a:t>2258-3</a:t>
            </a:r>
            <a:r>
              <a:rPr lang="en-US" dirty="0">
                <a:solidFill>
                  <a:srgbClr val="FF0000"/>
                </a:solidFill>
                <a:hlinkClick r:id="rId7"/>
              </a:rPr>
              <a:t>: Real-time Monitoring of Clustered Data </a:t>
            </a:r>
            <a:r>
              <a:rPr lang="en-US" dirty="0" smtClean="0">
                <a:solidFill>
                  <a:srgbClr val="FF0000"/>
                </a:solidFill>
                <a:hlinkClick r:id="rId7"/>
              </a:rPr>
              <a:t>ONTAP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  <a:hlinkClick r:id="rId8"/>
              </a:rPr>
              <a:t>[</a:t>
            </a:r>
            <a:r>
              <a:rPr lang="en-US" dirty="0">
                <a:solidFill>
                  <a:srgbClr val="FF0000"/>
                </a:solidFill>
                <a:hlinkClick r:id="rId8"/>
              </a:rPr>
              <a:t>DBurkland.com] How To Setup Graphite To Visualize OnCommand Performance Manager </a:t>
            </a:r>
            <a:r>
              <a:rPr lang="en-US" dirty="0" smtClean="0">
                <a:solidFill>
                  <a:srgbClr val="FF0000"/>
                </a:solidFill>
                <a:hlinkClick r:id="rId8"/>
              </a:rPr>
              <a:t>Data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  <a:hlinkClick r:id="rId9"/>
              </a:rPr>
              <a:t>[</a:t>
            </a:r>
            <a:r>
              <a:rPr lang="en-US" dirty="0">
                <a:solidFill>
                  <a:srgbClr val="FF0000"/>
                </a:solidFill>
                <a:hlinkClick r:id="rId9"/>
              </a:rPr>
              <a:t>DBurkland.com] How To Setup Grafana with Graphite And Create Basic </a:t>
            </a:r>
            <a:r>
              <a:rPr lang="en-US" dirty="0" smtClean="0">
                <a:solidFill>
                  <a:srgbClr val="FF0000"/>
                </a:solidFill>
                <a:hlinkClick r:id="rId9"/>
              </a:rPr>
              <a:t>Dashboards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  <a:hlinkClick r:id="rId10"/>
              </a:rPr>
              <a:t>What </a:t>
            </a:r>
            <a:r>
              <a:rPr lang="en-US" dirty="0">
                <a:solidFill>
                  <a:srgbClr val="FF0000"/>
                </a:solidFill>
                <a:hlinkClick r:id="rId10"/>
              </a:rPr>
              <a:t>is Docker</a:t>
            </a:r>
            <a:r>
              <a:rPr lang="en-US" dirty="0" smtClean="0">
                <a:solidFill>
                  <a:srgbClr val="FF0000"/>
                </a:solidFill>
                <a:hlinkClick r:id="rId10"/>
              </a:rPr>
              <a:t>?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rgbClr val="FF0000"/>
                </a:solidFill>
                <a:hlinkClick r:id="rId11"/>
              </a:rPr>
              <a:t>Docker </a:t>
            </a:r>
            <a:r>
              <a:rPr lang="en-US" dirty="0">
                <a:solidFill>
                  <a:srgbClr val="FF0000"/>
                </a:solidFill>
                <a:hlinkClick r:id="rId11"/>
              </a:rPr>
              <a:t>Volumes Using NetApp </a:t>
            </a:r>
            <a:r>
              <a:rPr lang="en-US" dirty="0" smtClean="0">
                <a:solidFill>
                  <a:srgbClr val="FF0000"/>
                </a:solidFill>
                <a:hlinkClick r:id="rId11"/>
              </a:rPr>
              <a:t>Storage</a:t>
            </a:r>
            <a:endParaRPr lang="en-US" sz="1500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900" dirty="0" smtClean="0"/>
              <a:t>Myself</a:t>
            </a:r>
          </a:p>
          <a:p>
            <a:pPr lvl="1">
              <a:lnSpc>
                <a:spcPct val="100000"/>
              </a:lnSpc>
            </a:pPr>
            <a:r>
              <a:rPr lang="en-US" sz="1500" dirty="0" smtClean="0">
                <a:hlinkClick r:id="rId12"/>
              </a:rPr>
              <a:t>www.dburkland.com</a:t>
            </a:r>
            <a:endParaRPr lang="en-US" sz="1500" dirty="0" smtClean="0"/>
          </a:p>
          <a:p>
            <a:pPr lvl="1">
              <a:lnSpc>
                <a:spcPct val="100000"/>
              </a:lnSpc>
            </a:pPr>
            <a:r>
              <a:rPr lang="en-US" sz="1500" dirty="0" smtClean="0"/>
              <a:t>Twitter: @dburkland</a:t>
            </a:r>
          </a:p>
          <a:p>
            <a:pPr>
              <a:lnSpc>
                <a:spcPct val="100000"/>
              </a:lnSpc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4116819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758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Union: Performance Tools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OnCommand Performance Manager (OPM)</a:t>
            </a:r>
          </a:p>
          <a:p>
            <a:pPr lvl="1"/>
            <a:r>
              <a:rPr lang="en-US" dirty="0" smtClean="0"/>
              <a:t>Free yet powerful performance monitoring application</a:t>
            </a:r>
          </a:p>
          <a:p>
            <a:pPr lvl="1"/>
            <a:r>
              <a:rPr lang="en-US" dirty="0" smtClean="0"/>
              <a:t>Deployed using OVA or via RPM</a:t>
            </a:r>
          </a:p>
          <a:p>
            <a:pPr lvl="1"/>
            <a:r>
              <a:rPr lang="en-US" dirty="0" smtClean="0"/>
              <a:t>cDOT only</a:t>
            </a:r>
          </a:p>
          <a:p>
            <a:pPr lvl="1"/>
            <a:r>
              <a:rPr lang="en-US" dirty="0" smtClean="0"/>
              <a:t>Root cause analysis along with a suggested action plan</a:t>
            </a:r>
          </a:p>
          <a:p>
            <a:pPr lvl="1"/>
            <a:r>
              <a:rPr lang="en-US" dirty="0" smtClean="0"/>
              <a:t>Current version – 2.0</a:t>
            </a:r>
          </a:p>
          <a:p>
            <a:r>
              <a:rPr lang="en-US" dirty="0" smtClean="0"/>
              <a:t>OnCommand Insight (OCI)</a:t>
            </a:r>
          </a:p>
          <a:p>
            <a:pPr lvl="1"/>
            <a:r>
              <a:rPr lang="en-US" dirty="0" smtClean="0"/>
              <a:t>Complete storage resource management solution</a:t>
            </a:r>
          </a:p>
          <a:p>
            <a:pPr lvl="1"/>
            <a:r>
              <a:rPr lang="en-US" dirty="0" smtClean="0"/>
              <a:t>Inventory discovery</a:t>
            </a:r>
          </a:p>
          <a:p>
            <a:pPr lvl="1"/>
            <a:r>
              <a:rPr lang="en-US" dirty="0" smtClean="0"/>
              <a:t>Capacity &amp; performance monitoring</a:t>
            </a:r>
          </a:p>
          <a:p>
            <a:pPr lvl="1"/>
            <a:r>
              <a:rPr lang="en-US" dirty="0" smtClean="0"/>
              <a:t>Detailed root cause analysis and bottleneck detection</a:t>
            </a:r>
          </a:p>
          <a:p>
            <a:pPr lvl="1"/>
            <a:r>
              <a:rPr lang="en-US" dirty="0" smtClean="0"/>
              <a:t>Compliance</a:t>
            </a:r>
          </a:p>
          <a:p>
            <a:pPr lvl="1"/>
            <a:r>
              <a:rPr lang="en-US" dirty="0" smtClean="0"/>
              <a:t>Supports multiple storage vendors</a:t>
            </a:r>
          </a:p>
          <a:p>
            <a:pPr lvl="1"/>
            <a:r>
              <a:rPr lang="en-US" dirty="0" smtClean="0"/>
              <a:t>Current Version – 7.1.2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 descr="Data_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05" y="4638772"/>
            <a:ext cx="2480807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230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Union: Performance Tools (Cont.)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82" y="1171922"/>
            <a:ext cx="8577915" cy="50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08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Union: Performance Tools (Cont.)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30" y="1140294"/>
            <a:ext cx="8674801" cy="532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92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Performance Monitoring Solution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00623" y="1497912"/>
            <a:ext cx="8574733" cy="4479925"/>
          </a:xfrm>
        </p:spPr>
        <p:txBody>
          <a:bodyPr/>
          <a:lstStyle/>
          <a:p>
            <a:r>
              <a:rPr lang="en-US" dirty="0" smtClean="0"/>
              <a:t>NetApp Harvest</a:t>
            </a:r>
          </a:p>
          <a:p>
            <a:pPr lvl="1"/>
            <a:r>
              <a:rPr lang="en-US" dirty="0" smtClean="0"/>
              <a:t>Perl-based application created by NetApp Enterprise Infrastructure Architect Christopher Madden</a:t>
            </a:r>
          </a:p>
          <a:p>
            <a:pPr lvl="1"/>
            <a:r>
              <a:rPr lang="en-US" dirty="0" smtClean="0"/>
              <a:t>Collects data from 7mode/cDOT/OCUM 6.x systems on user-specified intervals</a:t>
            </a:r>
          </a:p>
          <a:p>
            <a:pPr lvl="1"/>
            <a:r>
              <a:rPr lang="en-US" dirty="0" smtClean="0"/>
              <a:t>Relays data to time-series database (Graphite)</a:t>
            </a:r>
          </a:p>
          <a:p>
            <a:pPr lvl="1"/>
            <a:r>
              <a:rPr lang="en-US" dirty="0" smtClean="0"/>
              <a:t>Data displayed using Grafana or another graphite-compatible dashboard solution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31" y="3512896"/>
            <a:ext cx="8565762" cy="29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666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OPM 2.0 vs NetApp Harvest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Source: Placeholder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042249712"/>
              </p:ext>
            </p:extLst>
          </p:nvPr>
        </p:nvGraphicFramePr>
        <p:xfrm>
          <a:off x="243731" y="1309551"/>
          <a:ext cx="8527729" cy="49290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24945"/>
                <a:gridCol w="2632208"/>
                <a:gridCol w="3270576"/>
              </a:tblGrid>
              <a:tr h="60817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OPM 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NetApp</a:t>
                      </a:r>
                      <a:r>
                        <a:rPr lang="en-US" sz="1600" baseline="0" dirty="0" smtClean="0"/>
                        <a:t> Harvest</a:t>
                      </a:r>
                      <a:endParaRPr lang="en-US" sz="1600" dirty="0"/>
                    </a:p>
                  </a:txBody>
                  <a:tcPr anchor="ctr"/>
                </a:tc>
              </a:tr>
              <a:tr h="52717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Polling</a:t>
                      </a:r>
                      <a:r>
                        <a:rPr lang="en-US" sz="1300" b="0" baseline="0" dirty="0" smtClean="0"/>
                        <a:t> Interval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Every</a:t>
                      </a:r>
                      <a:r>
                        <a:rPr lang="en-US" sz="1300" baseline="0" dirty="0" smtClean="0"/>
                        <a:t> 5 minutes, </a:t>
                      </a:r>
                      <a:r>
                        <a:rPr lang="en-US" sz="1300" b="1" baseline="0" dirty="0" smtClean="0"/>
                        <a:t>hardcoded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60 seconds,</a:t>
                      </a:r>
                      <a:r>
                        <a:rPr lang="en-US" sz="1300" baseline="0" dirty="0" smtClean="0"/>
                        <a:t> user configurable</a:t>
                      </a:r>
                      <a:endParaRPr lang="en-US" sz="1300" dirty="0"/>
                    </a:p>
                  </a:txBody>
                  <a:tcPr anchor="ctr"/>
                </a:tc>
              </a:tr>
              <a:tr h="53972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Counter Inventory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115 at most, 3 different presets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Flexible,</a:t>
                      </a:r>
                      <a:r>
                        <a:rPr lang="en-US" sz="1300" baseline="0" dirty="0" smtClean="0"/>
                        <a:t> roughly 500 counters, can be modified</a:t>
                      </a:r>
                      <a:endParaRPr lang="en-US" sz="1300" dirty="0"/>
                    </a:p>
                  </a:txBody>
                  <a:tcPr anchor="ctr"/>
                </a:tc>
              </a:tr>
              <a:tr h="52717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Dashboards</a:t>
                      </a:r>
                      <a:r>
                        <a:rPr lang="en-US" sz="1300" b="0" baseline="0" dirty="0" smtClean="0"/>
                        <a:t> Provided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No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19 Grafana dashboards,</a:t>
                      </a:r>
                      <a:r>
                        <a:rPr lang="en-US" sz="1300" baseline="0" dirty="0" smtClean="0"/>
                        <a:t> 500+ graph and singlestat panels</a:t>
                      </a:r>
                      <a:endParaRPr lang="en-US" sz="1300" dirty="0"/>
                    </a:p>
                  </a:txBody>
                  <a:tcPr anchor="ctr"/>
                </a:tc>
              </a:tr>
              <a:tr h="50206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Support for 7mode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No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Yes</a:t>
                      </a:r>
                      <a:endParaRPr lang="en-US" sz="1300" dirty="0"/>
                    </a:p>
                  </a:txBody>
                  <a:tcPr anchor="ctr"/>
                </a:tc>
              </a:tr>
              <a:tr h="50206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Storage Capacity</a:t>
                      </a:r>
                      <a:r>
                        <a:rPr lang="en-US" sz="1300" b="0" baseline="0" dirty="0" smtClean="0"/>
                        <a:t> Info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No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Yes through OCUM 6.x</a:t>
                      </a:r>
                    </a:p>
                  </a:txBody>
                  <a:tcPr anchor="ctr"/>
                </a:tc>
              </a:tr>
              <a:tr h="6872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Ease of Use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Deployable via OVA or RPM, configured through web interface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Deployed from zip</a:t>
                      </a:r>
                      <a:r>
                        <a:rPr lang="en-US" sz="1300" baseline="0" dirty="0" smtClean="0"/>
                        <a:t> file, configured via text file**</a:t>
                      </a:r>
                      <a:endParaRPr lang="en-US" sz="1300" dirty="0" smtClean="0"/>
                    </a:p>
                  </a:txBody>
                  <a:tcPr anchor="ctr"/>
                </a:tc>
              </a:tr>
              <a:tr h="51775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Supported By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NetApp Support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Community</a:t>
                      </a:r>
                      <a:r>
                        <a:rPr lang="en-US" sz="1300" baseline="0" dirty="0" smtClean="0"/>
                        <a:t> via communities.netapp.com</a:t>
                      </a:r>
                      <a:endParaRPr lang="en-US" sz="1300" dirty="0" smtClean="0"/>
                    </a:p>
                  </a:txBody>
                  <a:tcPr anchor="ctr"/>
                </a:tc>
              </a:tr>
              <a:tr h="51775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Licensing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/>
                        <a:t>Free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 smtClean="0"/>
                        <a:t>Free, Open Source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2593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Dashboard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6AA2537-0790-4789-A16C-397C663A333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708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Examples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Part 1 - Cluster Dashboard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is-IS" dirty="0" smtClean="0"/>
              <a:t>2016</a:t>
            </a:r>
            <a:r>
              <a:rPr lang="en-US" dirty="0" smtClean="0"/>
              <a:t> NetApp, Inc. All rights reserved. NetApp Confidential – Limited Use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57" y="1494000"/>
            <a:ext cx="8649748" cy="499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172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0" tIns="91440" rIns="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2.xml><?xml version="1.0" encoding="utf-8"?>
<a:theme xmlns:a="http://schemas.openxmlformats.org/drawingml/2006/main" name="1_Standard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0" tIns="91440" rIns="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3.xml><?xml version="1.0" encoding="utf-8"?>
<a:theme xmlns:a="http://schemas.openxmlformats.org/drawingml/2006/main" name="3_Standard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0" tIns="91440" rIns="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4.xml><?xml version="1.0" encoding="utf-8"?>
<a:theme xmlns:a="http://schemas.openxmlformats.org/drawingml/2006/main" name="4_Standard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0" tIns="91440" rIns="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5.xml><?xml version="1.0" encoding="utf-8"?>
<a:theme xmlns:a="http://schemas.openxmlformats.org/drawingml/2006/main" name="2_Standard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0" tIns="91440" rIns="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5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noAutofit/>
      </a:bodyPr>
      <a:lstStyle>
        <a:defPPr marL="0" marR="0" indent="0" algn="l" defTabSz="914400" rtl="0" eaLnBrk="1" fontAlgn="auto" latinLnBrk="0" hangingPunct="1">
          <a:lnSpc>
            <a:spcPct val="95000"/>
          </a:lnSpc>
          <a:spcBef>
            <a:spcPts val="400"/>
          </a:spcBef>
          <a:spcAft>
            <a:spcPts val="20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ysClr val="windowText" lastClr="000000"/>
            </a:solidFill>
            <a:effectLst/>
            <a:uLnTx/>
            <a:uFillTx/>
            <a:latin typeface="+mn-lt"/>
          </a:defRPr>
        </a:defPPr>
      </a:lstStyle>
    </a:txDef>
  </a:objectDefaults>
  <a:extraClrSchemeLst/>
  <a:custClrLst>
    <a:custClr name="Custom Color 1">
      <a:srgbClr val="00C6A5"/>
    </a:custClr>
    <a:custClr name="Custom Color 2">
      <a:srgbClr val="ECECEC"/>
    </a:custClr>
    <a:custClr name="Custom Color 3">
      <a:srgbClr val="C8C9C7"/>
    </a:custClr>
    <a:custClr name="Custom Color 4">
      <a:srgbClr val="9EA2A2"/>
    </a:custClr>
    <a:custClr name="Custom Color 5">
      <a:srgbClr val="5B6770"/>
    </a:custClr>
    <a:custClr name="Custom Color 6">
      <a:srgbClr val="C8102E"/>
    </a:custClr>
  </a:custClrLst>
</a:theme>
</file>

<file path=ppt/theme/theme6.xml><?xml version="1.0" encoding="utf-8"?>
<a:theme xmlns:a="http://schemas.openxmlformats.org/drawingml/2006/main" name="Office Theme">
  <a:themeElements>
    <a:clrScheme name="NetApp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3D400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NetApp_Template_ALL">
      <a:dk1>
        <a:sysClr val="windowText" lastClr="000000"/>
      </a:dk1>
      <a:lt1>
        <a:sysClr val="window" lastClr="FFFFFF"/>
      </a:lt1>
      <a:dk2>
        <a:srgbClr val="8DC63F"/>
      </a:dk2>
      <a:lt2>
        <a:srgbClr val="9EA2A2"/>
      </a:lt2>
      <a:accent1>
        <a:srgbClr val="0067C5"/>
      </a:accent1>
      <a:accent2>
        <a:srgbClr val="00B0F0"/>
      </a:accent2>
      <a:accent3>
        <a:srgbClr val="F8DB08"/>
      </a:accent3>
      <a:accent4>
        <a:srgbClr val="FF9E00"/>
      </a:accent4>
      <a:accent5>
        <a:srgbClr val="C60047"/>
      </a:accent5>
      <a:accent6>
        <a:srgbClr val="7B00C6"/>
      </a:accent6>
      <a:hlink>
        <a:srgbClr val="0067C5"/>
      </a:hlink>
      <a:folHlink>
        <a:srgbClr val="9EA2A2"/>
      </a:folHlink>
    </a:clrScheme>
    <a:fontScheme name="NetA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15610</TotalTime>
  <Words>2596</Words>
  <Application>Microsoft Macintosh PowerPoint</Application>
  <PresentationFormat>On-screen Show (4:3)</PresentationFormat>
  <Paragraphs>373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Wingdings</vt:lpstr>
      <vt:lpstr>Arial</vt:lpstr>
      <vt:lpstr>Standard</vt:lpstr>
      <vt:lpstr>1_Standard</vt:lpstr>
      <vt:lpstr>3_Standard</vt:lpstr>
      <vt:lpstr>4_Standard</vt:lpstr>
      <vt:lpstr>2_Standard</vt:lpstr>
      <vt:lpstr>Performance Tools Update</vt:lpstr>
      <vt:lpstr>Agenda</vt:lpstr>
      <vt:lpstr>State of the Union: Performance Tools</vt:lpstr>
      <vt:lpstr>State of the Union: Performance Tools (Cont.)</vt:lpstr>
      <vt:lpstr>State of the Union: Performance Tools (Cont.)</vt:lpstr>
      <vt:lpstr>New Performance Monitoring Solution</vt:lpstr>
      <vt:lpstr>OPM 2.0 vs NetApp Harvest</vt:lpstr>
      <vt:lpstr>Dashboard Examples</vt:lpstr>
      <vt:lpstr>Dashboard Examples</vt:lpstr>
      <vt:lpstr>Dashboard Examples</vt:lpstr>
      <vt:lpstr>Dashboard Examples</vt:lpstr>
      <vt:lpstr>Demo</vt:lpstr>
      <vt:lpstr>Demo</vt:lpstr>
      <vt:lpstr>Demo</vt:lpstr>
      <vt:lpstr>Deployment</vt:lpstr>
      <vt:lpstr>Basic Deployment Walkthrough</vt:lpstr>
      <vt:lpstr>Basic Deployment Walkthrough</vt:lpstr>
      <vt:lpstr>Basic Deployment Walkthrough</vt:lpstr>
      <vt:lpstr>Basic Deployment Walkthrough</vt:lpstr>
      <vt:lpstr>Basic Deployment Walkthrough</vt:lpstr>
      <vt:lpstr>Basic Deployment Walkthrough</vt:lpstr>
      <vt:lpstr>Basic Deployment Walkthrough</vt:lpstr>
      <vt:lpstr>Basic Deployment Walkthrough</vt:lpstr>
      <vt:lpstr>Basic Deployment Walkthrough</vt:lpstr>
      <vt:lpstr>Basic Deployment Walkthrough</vt:lpstr>
      <vt:lpstr>Review</vt:lpstr>
      <vt:lpstr>Resources</vt:lpstr>
      <vt:lpstr>Thank you</vt:lpstr>
    </vt:vector>
  </TitlesOfParts>
  <Company>NetApp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NetApp Template Guidelines</dc:title>
  <dc:creator>Colen, Anne</dc:creator>
  <cp:lastModifiedBy>Microsoft Office User</cp:lastModifiedBy>
  <cp:revision>466</cp:revision>
  <cp:lastPrinted>2014-02-25T18:38:51Z</cp:lastPrinted>
  <dcterms:created xsi:type="dcterms:W3CDTF">2014-04-17T21:06:35Z</dcterms:created>
  <dcterms:modified xsi:type="dcterms:W3CDTF">2016-01-14T22:34:23Z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7169963</vt:lpwstr>
  </property>
  <property fmtid="{D5CDD505-2E9C-101B-9397-08002B2CF9AE}" pid="3" name="NXPowerLiteSettings">
    <vt:lpwstr>F980073804F000</vt:lpwstr>
  </property>
  <property fmtid="{D5CDD505-2E9C-101B-9397-08002B2CF9AE}" pid="4" name="NXPowerLiteVersion">
    <vt:lpwstr>D5.0.2</vt:lpwstr>
  </property>
</Properties>
</file>